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7" r:id="rId2"/>
    <p:sldId id="356" r:id="rId3"/>
    <p:sldId id="366" r:id="rId4"/>
    <p:sldId id="367" r:id="rId5"/>
    <p:sldId id="369" r:id="rId6"/>
    <p:sldId id="368" r:id="rId7"/>
    <p:sldId id="370" r:id="rId8"/>
    <p:sldId id="372" r:id="rId9"/>
    <p:sldId id="373" r:id="rId10"/>
    <p:sldId id="374" r:id="rId11"/>
    <p:sldId id="269" r:id="rId12"/>
    <p:sldId id="376" r:id="rId13"/>
    <p:sldId id="377" r:id="rId14"/>
    <p:sldId id="378" r:id="rId15"/>
    <p:sldId id="379" r:id="rId16"/>
    <p:sldId id="380" r:id="rId17"/>
    <p:sldId id="382" r:id="rId18"/>
    <p:sldId id="285" r:id="rId19"/>
    <p:sldId id="347" r:id="rId20"/>
    <p:sldId id="308" r:id="rId21"/>
    <p:sldId id="383" r:id="rId22"/>
    <p:sldId id="384" r:id="rId23"/>
    <p:sldId id="350" r:id="rId24"/>
    <p:sldId id="386" r:id="rId25"/>
    <p:sldId id="387" r:id="rId26"/>
    <p:sldId id="295" r:id="rId27"/>
    <p:sldId id="297" r:id="rId28"/>
    <p:sldId id="298" r:id="rId29"/>
    <p:sldId id="310" r:id="rId30"/>
    <p:sldId id="362" r:id="rId31"/>
    <p:sldId id="301" r:id="rId32"/>
    <p:sldId id="313"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77273" autoAdjust="0"/>
  </p:normalViewPr>
  <p:slideViewPr>
    <p:cSldViewPr snapToGrid="0">
      <p:cViewPr varScale="1">
        <p:scale>
          <a:sx n="57" d="100"/>
          <a:sy n="57" d="100"/>
        </p:scale>
        <p:origin x="127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E95EA-4154-4CBF-8139-96A46C9949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AB45C1A4-220A-4369-B0F7-677837CC8F0A}">
      <dgm:prSet phldrT="[Metin]" custT="1"/>
      <dgm:spPr/>
      <dgm:t>
        <a:bodyPr/>
        <a:lstStyle/>
        <a:p>
          <a:r>
            <a:rPr lang="tr-TR" sz="2400" dirty="0" err="1" smtClean="0"/>
            <a:t>Emicizumab</a:t>
          </a:r>
          <a:r>
            <a:rPr lang="tr-TR" sz="2400" dirty="0" smtClean="0"/>
            <a:t> </a:t>
          </a:r>
          <a:r>
            <a:rPr lang="tr-TR" sz="2400" dirty="0" err="1" smtClean="0"/>
            <a:t>proflaksisi</a:t>
          </a:r>
          <a:r>
            <a:rPr lang="tr-TR" sz="2400" dirty="0" smtClean="0"/>
            <a:t> altında akut kanaması olan hastalar  </a:t>
          </a:r>
          <a:endParaRPr lang="tr-TR" sz="2400" dirty="0"/>
        </a:p>
      </dgm:t>
    </dgm:pt>
    <dgm:pt modelId="{40F79A3C-B76D-405F-A6B1-C8257A227273}" type="parTrans" cxnId="{46A88FE4-442A-487D-A49B-B2A767721EBE}">
      <dgm:prSet/>
      <dgm:spPr/>
      <dgm:t>
        <a:bodyPr/>
        <a:lstStyle/>
        <a:p>
          <a:endParaRPr lang="tr-TR" sz="2000"/>
        </a:p>
      </dgm:t>
    </dgm:pt>
    <dgm:pt modelId="{67788DA7-8B8E-4939-A286-4EBA59CF560A}" type="sibTrans" cxnId="{46A88FE4-442A-487D-A49B-B2A767721EBE}">
      <dgm:prSet/>
      <dgm:spPr/>
      <dgm:t>
        <a:bodyPr/>
        <a:lstStyle/>
        <a:p>
          <a:endParaRPr lang="tr-TR" sz="2000"/>
        </a:p>
      </dgm:t>
    </dgm:pt>
    <dgm:pt modelId="{C4E0B026-659D-4579-BC52-F4D4A5A7D046}">
      <dgm:prSet phldrT="[Metin]" custT="1"/>
      <dgm:spPr/>
      <dgm:t>
        <a:bodyPr/>
        <a:lstStyle/>
        <a:p>
          <a:r>
            <a:rPr lang="tr-TR" sz="2400" dirty="0" smtClean="0"/>
            <a:t>Düşük yanıtlı </a:t>
          </a:r>
          <a:r>
            <a:rPr lang="tr-TR" sz="2400" dirty="0" err="1" smtClean="0"/>
            <a:t>inhibitörlü</a:t>
          </a:r>
          <a:r>
            <a:rPr lang="tr-TR" sz="2400" dirty="0" smtClean="0"/>
            <a:t> hastalar</a:t>
          </a:r>
          <a:endParaRPr lang="tr-TR" sz="2400" dirty="0"/>
        </a:p>
      </dgm:t>
    </dgm:pt>
    <dgm:pt modelId="{16F4576F-F3E9-48F1-8FD2-2776EEF726CC}" type="parTrans" cxnId="{7B974125-23B7-4210-BAE4-64C813F4DD95}">
      <dgm:prSet/>
      <dgm:spPr/>
      <dgm:t>
        <a:bodyPr/>
        <a:lstStyle/>
        <a:p>
          <a:endParaRPr lang="tr-TR" sz="2000"/>
        </a:p>
      </dgm:t>
    </dgm:pt>
    <dgm:pt modelId="{46FCF0BF-2268-4CDE-9E3E-B307C2B1CBF5}" type="sibTrans" cxnId="{7B974125-23B7-4210-BAE4-64C813F4DD95}">
      <dgm:prSet/>
      <dgm:spPr/>
      <dgm:t>
        <a:bodyPr/>
        <a:lstStyle/>
        <a:p>
          <a:endParaRPr lang="tr-TR" sz="2000"/>
        </a:p>
      </dgm:t>
    </dgm:pt>
    <dgm:pt modelId="{12F8CF0E-96C5-4DE1-99BA-20E36AD3C3C8}">
      <dgm:prSet phldrT="[Metin]" custT="1"/>
      <dgm:spPr/>
      <dgm:t>
        <a:bodyPr/>
        <a:lstStyle/>
        <a:p>
          <a:r>
            <a:rPr lang="tr-TR" sz="2400" dirty="0" smtClean="0"/>
            <a:t>FVIII </a:t>
          </a:r>
          <a:r>
            <a:rPr lang="tr-TR" sz="2400" dirty="0" err="1" smtClean="0"/>
            <a:t>replasmanı</a:t>
          </a:r>
          <a:endParaRPr lang="tr-TR" sz="2400" dirty="0"/>
        </a:p>
      </dgm:t>
    </dgm:pt>
    <dgm:pt modelId="{0FFF3007-E866-495A-A268-8B66B1DD02E2}" type="parTrans" cxnId="{57C58FA0-DDE7-4001-BA34-20C7B685819F}">
      <dgm:prSet/>
      <dgm:spPr/>
      <dgm:t>
        <a:bodyPr/>
        <a:lstStyle/>
        <a:p>
          <a:endParaRPr lang="tr-TR" sz="2000"/>
        </a:p>
      </dgm:t>
    </dgm:pt>
    <dgm:pt modelId="{2B4C2C54-3019-419E-87D2-BAA60A885854}" type="sibTrans" cxnId="{57C58FA0-DDE7-4001-BA34-20C7B685819F}">
      <dgm:prSet/>
      <dgm:spPr/>
      <dgm:t>
        <a:bodyPr/>
        <a:lstStyle/>
        <a:p>
          <a:endParaRPr lang="tr-TR" sz="2000"/>
        </a:p>
      </dgm:t>
    </dgm:pt>
    <dgm:pt modelId="{0EBF2145-4B84-4251-BD95-DEAA1966FF1E}">
      <dgm:prSet phldrT="[Metin]" custT="1"/>
      <dgm:spPr/>
      <dgm:t>
        <a:bodyPr/>
        <a:lstStyle/>
        <a:p>
          <a:r>
            <a:rPr lang="tr-TR" sz="2400" dirty="0" smtClean="0"/>
            <a:t>Yüksek yanıtlı </a:t>
          </a:r>
          <a:r>
            <a:rPr lang="tr-TR" sz="2400" dirty="0" err="1" smtClean="0"/>
            <a:t>inhibitörlü</a:t>
          </a:r>
          <a:r>
            <a:rPr lang="tr-TR" sz="2400" dirty="0" smtClean="0"/>
            <a:t> hastalar</a:t>
          </a:r>
          <a:endParaRPr lang="tr-TR" sz="2400" dirty="0"/>
        </a:p>
      </dgm:t>
    </dgm:pt>
    <dgm:pt modelId="{04858B73-3260-4F19-A293-7F19537027D5}" type="parTrans" cxnId="{AFEE70AA-11CD-4566-A904-E7555B8C4C50}">
      <dgm:prSet/>
      <dgm:spPr/>
      <dgm:t>
        <a:bodyPr/>
        <a:lstStyle/>
        <a:p>
          <a:endParaRPr lang="tr-TR" sz="2000"/>
        </a:p>
      </dgm:t>
    </dgm:pt>
    <dgm:pt modelId="{76B595BE-7E74-46C7-B8B3-1A5A3AFEBEE9}" type="sibTrans" cxnId="{AFEE70AA-11CD-4566-A904-E7555B8C4C50}">
      <dgm:prSet/>
      <dgm:spPr/>
      <dgm:t>
        <a:bodyPr/>
        <a:lstStyle/>
        <a:p>
          <a:endParaRPr lang="tr-TR" sz="2000"/>
        </a:p>
      </dgm:t>
    </dgm:pt>
    <dgm:pt modelId="{672366D9-853F-43A1-924F-46FD7863AA5B}">
      <dgm:prSet phldrT="[Metin]" custT="1"/>
      <dgm:spPr/>
      <dgm:t>
        <a:bodyPr/>
        <a:lstStyle/>
        <a:p>
          <a:r>
            <a:rPr lang="tr-TR" sz="2400" dirty="0" err="1" smtClean="0"/>
            <a:t>rFVIIa</a:t>
          </a:r>
          <a:r>
            <a:rPr lang="tr-TR" sz="2400" dirty="0" smtClean="0"/>
            <a:t> ürünü</a:t>
          </a:r>
          <a:endParaRPr lang="tr-TR" sz="2400" dirty="0"/>
        </a:p>
      </dgm:t>
    </dgm:pt>
    <dgm:pt modelId="{1CF12972-860F-4BBE-B252-C45AB9A0C242}" type="parTrans" cxnId="{B85E306C-D2AA-41BD-B4AE-CD125F9492E7}">
      <dgm:prSet/>
      <dgm:spPr/>
      <dgm:t>
        <a:bodyPr/>
        <a:lstStyle/>
        <a:p>
          <a:endParaRPr lang="tr-TR" sz="2000"/>
        </a:p>
      </dgm:t>
    </dgm:pt>
    <dgm:pt modelId="{7410F00A-061C-4869-BB69-61A410186EBD}" type="sibTrans" cxnId="{B85E306C-D2AA-41BD-B4AE-CD125F9492E7}">
      <dgm:prSet/>
      <dgm:spPr/>
      <dgm:t>
        <a:bodyPr/>
        <a:lstStyle/>
        <a:p>
          <a:endParaRPr lang="tr-TR" sz="2000"/>
        </a:p>
      </dgm:t>
    </dgm:pt>
    <dgm:pt modelId="{2F5986D5-5402-4A55-A87E-AFCFF8091804}" type="pres">
      <dgm:prSet presAssocID="{7AEE95EA-4154-4CBF-8139-96A46C994993}" presName="hierChild1" presStyleCnt="0">
        <dgm:presLayoutVars>
          <dgm:orgChart val="1"/>
          <dgm:chPref val="1"/>
          <dgm:dir/>
          <dgm:animOne val="branch"/>
          <dgm:animLvl val="lvl"/>
          <dgm:resizeHandles/>
        </dgm:presLayoutVars>
      </dgm:prSet>
      <dgm:spPr/>
      <dgm:t>
        <a:bodyPr/>
        <a:lstStyle/>
        <a:p>
          <a:endParaRPr lang="tr-TR"/>
        </a:p>
      </dgm:t>
    </dgm:pt>
    <dgm:pt modelId="{1BCA1B4E-6B9F-45DB-A505-45686186FEDC}" type="pres">
      <dgm:prSet presAssocID="{AB45C1A4-220A-4369-B0F7-677837CC8F0A}" presName="hierRoot1" presStyleCnt="0">
        <dgm:presLayoutVars>
          <dgm:hierBranch val="init"/>
        </dgm:presLayoutVars>
      </dgm:prSet>
      <dgm:spPr/>
    </dgm:pt>
    <dgm:pt modelId="{C8F13A71-FC6A-4F4F-9FBC-078AE4297EC4}" type="pres">
      <dgm:prSet presAssocID="{AB45C1A4-220A-4369-B0F7-677837CC8F0A}" presName="rootComposite1" presStyleCnt="0"/>
      <dgm:spPr/>
    </dgm:pt>
    <dgm:pt modelId="{B2E7E11E-8C8B-4FD4-93E6-64871B08A77A}" type="pres">
      <dgm:prSet presAssocID="{AB45C1A4-220A-4369-B0F7-677837CC8F0A}" presName="rootText1" presStyleLbl="node0" presStyleIdx="0" presStyleCnt="1">
        <dgm:presLayoutVars>
          <dgm:chPref val="3"/>
        </dgm:presLayoutVars>
      </dgm:prSet>
      <dgm:spPr/>
      <dgm:t>
        <a:bodyPr/>
        <a:lstStyle/>
        <a:p>
          <a:endParaRPr lang="tr-TR"/>
        </a:p>
      </dgm:t>
    </dgm:pt>
    <dgm:pt modelId="{BCF9CF25-183A-4700-9B22-6F8B0EE84F8E}" type="pres">
      <dgm:prSet presAssocID="{AB45C1A4-220A-4369-B0F7-677837CC8F0A}" presName="rootConnector1" presStyleLbl="node1" presStyleIdx="0" presStyleCnt="0"/>
      <dgm:spPr/>
      <dgm:t>
        <a:bodyPr/>
        <a:lstStyle/>
        <a:p>
          <a:endParaRPr lang="tr-TR"/>
        </a:p>
      </dgm:t>
    </dgm:pt>
    <dgm:pt modelId="{83D005CA-A19D-498C-BE5E-4568D8E2DE40}" type="pres">
      <dgm:prSet presAssocID="{AB45C1A4-220A-4369-B0F7-677837CC8F0A}" presName="hierChild2" presStyleCnt="0"/>
      <dgm:spPr/>
    </dgm:pt>
    <dgm:pt modelId="{DB7159A0-1178-44D1-997F-6223BF5E8599}" type="pres">
      <dgm:prSet presAssocID="{16F4576F-F3E9-48F1-8FD2-2776EEF726CC}" presName="Name37" presStyleLbl="parChTrans1D2" presStyleIdx="0" presStyleCnt="2"/>
      <dgm:spPr/>
      <dgm:t>
        <a:bodyPr/>
        <a:lstStyle/>
        <a:p>
          <a:endParaRPr lang="tr-TR"/>
        </a:p>
      </dgm:t>
    </dgm:pt>
    <dgm:pt modelId="{1D0B9656-F9C6-451D-A562-610020645B62}" type="pres">
      <dgm:prSet presAssocID="{C4E0B026-659D-4579-BC52-F4D4A5A7D046}" presName="hierRoot2" presStyleCnt="0">
        <dgm:presLayoutVars>
          <dgm:hierBranch val="init"/>
        </dgm:presLayoutVars>
      </dgm:prSet>
      <dgm:spPr/>
    </dgm:pt>
    <dgm:pt modelId="{5C164EDF-EB47-4647-87B1-BFADD701751F}" type="pres">
      <dgm:prSet presAssocID="{C4E0B026-659D-4579-BC52-F4D4A5A7D046}" presName="rootComposite" presStyleCnt="0"/>
      <dgm:spPr/>
    </dgm:pt>
    <dgm:pt modelId="{C3D31A89-86BD-47AD-8498-9EDE04F25D67}" type="pres">
      <dgm:prSet presAssocID="{C4E0B026-659D-4579-BC52-F4D4A5A7D046}" presName="rootText" presStyleLbl="node2" presStyleIdx="0" presStyleCnt="2" custLinFactNeighborX="-4614" custLinFactNeighborY="468">
        <dgm:presLayoutVars>
          <dgm:chPref val="3"/>
        </dgm:presLayoutVars>
      </dgm:prSet>
      <dgm:spPr/>
      <dgm:t>
        <a:bodyPr/>
        <a:lstStyle/>
        <a:p>
          <a:endParaRPr lang="tr-TR"/>
        </a:p>
      </dgm:t>
    </dgm:pt>
    <dgm:pt modelId="{5E028DE4-E08A-44CC-9F5A-2330B1B2D432}" type="pres">
      <dgm:prSet presAssocID="{C4E0B026-659D-4579-BC52-F4D4A5A7D046}" presName="rootConnector" presStyleLbl="node2" presStyleIdx="0" presStyleCnt="2"/>
      <dgm:spPr/>
      <dgm:t>
        <a:bodyPr/>
        <a:lstStyle/>
        <a:p>
          <a:endParaRPr lang="tr-TR"/>
        </a:p>
      </dgm:t>
    </dgm:pt>
    <dgm:pt modelId="{71B0E6A5-D733-4249-A825-0F6C18B247F7}" type="pres">
      <dgm:prSet presAssocID="{C4E0B026-659D-4579-BC52-F4D4A5A7D046}" presName="hierChild4" presStyleCnt="0"/>
      <dgm:spPr/>
    </dgm:pt>
    <dgm:pt modelId="{3EC076F6-46DD-41BB-8D95-F9E57DAAB5D4}" type="pres">
      <dgm:prSet presAssocID="{0FFF3007-E866-495A-A268-8B66B1DD02E2}" presName="Name37" presStyleLbl="parChTrans1D3" presStyleIdx="0" presStyleCnt="2"/>
      <dgm:spPr/>
      <dgm:t>
        <a:bodyPr/>
        <a:lstStyle/>
        <a:p>
          <a:endParaRPr lang="tr-TR"/>
        </a:p>
      </dgm:t>
    </dgm:pt>
    <dgm:pt modelId="{56B66381-6688-4CE3-AD00-8FD203C7167C}" type="pres">
      <dgm:prSet presAssocID="{12F8CF0E-96C5-4DE1-99BA-20E36AD3C3C8}" presName="hierRoot2" presStyleCnt="0">
        <dgm:presLayoutVars>
          <dgm:hierBranch val="init"/>
        </dgm:presLayoutVars>
      </dgm:prSet>
      <dgm:spPr/>
    </dgm:pt>
    <dgm:pt modelId="{69955E63-3D0D-4A9F-A445-F7EAEF702A30}" type="pres">
      <dgm:prSet presAssocID="{12F8CF0E-96C5-4DE1-99BA-20E36AD3C3C8}" presName="rootComposite" presStyleCnt="0"/>
      <dgm:spPr/>
    </dgm:pt>
    <dgm:pt modelId="{7EE151CA-F1D2-404F-B21B-CFD33017F07A}" type="pres">
      <dgm:prSet presAssocID="{12F8CF0E-96C5-4DE1-99BA-20E36AD3C3C8}" presName="rootText" presStyleLbl="node3" presStyleIdx="0" presStyleCnt="2" custLinFactNeighborX="-33260" custLinFactNeighborY="-9896">
        <dgm:presLayoutVars>
          <dgm:chPref val="3"/>
        </dgm:presLayoutVars>
      </dgm:prSet>
      <dgm:spPr/>
      <dgm:t>
        <a:bodyPr/>
        <a:lstStyle/>
        <a:p>
          <a:endParaRPr lang="tr-TR"/>
        </a:p>
      </dgm:t>
    </dgm:pt>
    <dgm:pt modelId="{31658EEB-43D6-4420-874D-9A13E7B733E8}" type="pres">
      <dgm:prSet presAssocID="{12F8CF0E-96C5-4DE1-99BA-20E36AD3C3C8}" presName="rootConnector" presStyleLbl="node3" presStyleIdx="0" presStyleCnt="2"/>
      <dgm:spPr/>
      <dgm:t>
        <a:bodyPr/>
        <a:lstStyle/>
        <a:p>
          <a:endParaRPr lang="tr-TR"/>
        </a:p>
      </dgm:t>
    </dgm:pt>
    <dgm:pt modelId="{D466F3B1-922D-4A26-8A0C-B89E264F5E03}" type="pres">
      <dgm:prSet presAssocID="{12F8CF0E-96C5-4DE1-99BA-20E36AD3C3C8}" presName="hierChild4" presStyleCnt="0"/>
      <dgm:spPr/>
    </dgm:pt>
    <dgm:pt modelId="{8046ADD3-803E-4A48-869F-62D153AC2310}" type="pres">
      <dgm:prSet presAssocID="{12F8CF0E-96C5-4DE1-99BA-20E36AD3C3C8}" presName="hierChild5" presStyleCnt="0"/>
      <dgm:spPr/>
    </dgm:pt>
    <dgm:pt modelId="{0AB52E80-8B9D-4DCD-A31E-83AA34D4E8C8}" type="pres">
      <dgm:prSet presAssocID="{C4E0B026-659D-4579-BC52-F4D4A5A7D046}" presName="hierChild5" presStyleCnt="0"/>
      <dgm:spPr/>
    </dgm:pt>
    <dgm:pt modelId="{B374B35F-30B1-4DBE-B921-B39FF5DDD420}" type="pres">
      <dgm:prSet presAssocID="{04858B73-3260-4F19-A293-7F19537027D5}" presName="Name37" presStyleLbl="parChTrans1D2" presStyleIdx="1" presStyleCnt="2"/>
      <dgm:spPr/>
      <dgm:t>
        <a:bodyPr/>
        <a:lstStyle/>
        <a:p>
          <a:endParaRPr lang="tr-TR"/>
        </a:p>
      </dgm:t>
    </dgm:pt>
    <dgm:pt modelId="{D0FE5C45-D218-4545-9E9C-F47BD9C23018}" type="pres">
      <dgm:prSet presAssocID="{0EBF2145-4B84-4251-BD95-DEAA1966FF1E}" presName="hierRoot2" presStyleCnt="0">
        <dgm:presLayoutVars>
          <dgm:hierBranch val="init"/>
        </dgm:presLayoutVars>
      </dgm:prSet>
      <dgm:spPr/>
    </dgm:pt>
    <dgm:pt modelId="{1E3E2902-B807-44A2-BCAC-556917B82295}" type="pres">
      <dgm:prSet presAssocID="{0EBF2145-4B84-4251-BD95-DEAA1966FF1E}" presName="rootComposite" presStyleCnt="0"/>
      <dgm:spPr/>
    </dgm:pt>
    <dgm:pt modelId="{188F8F0D-6F10-419F-94D9-571C83C13618}" type="pres">
      <dgm:prSet presAssocID="{0EBF2145-4B84-4251-BD95-DEAA1966FF1E}" presName="rootText" presStyleLbl="node2" presStyleIdx="1" presStyleCnt="2" custLinFactNeighborX="19296" custLinFactNeighborY="468">
        <dgm:presLayoutVars>
          <dgm:chPref val="3"/>
        </dgm:presLayoutVars>
      </dgm:prSet>
      <dgm:spPr/>
      <dgm:t>
        <a:bodyPr/>
        <a:lstStyle/>
        <a:p>
          <a:endParaRPr lang="tr-TR"/>
        </a:p>
      </dgm:t>
    </dgm:pt>
    <dgm:pt modelId="{EB6A4DCD-652D-419D-A3CF-9250799FD0D6}" type="pres">
      <dgm:prSet presAssocID="{0EBF2145-4B84-4251-BD95-DEAA1966FF1E}" presName="rootConnector" presStyleLbl="node2" presStyleIdx="1" presStyleCnt="2"/>
      <dgm:spPr/>
      <dgm:t>
        <a:bodyPr/>
        <a:lstStyle/>
        <a:p>
          <a:endParaRPr lang="tr-TR"/>
        </a:p>
      </dgm:t>
    </dgm:pt>
    <dgm:pt modelId="{39F2E0C7-BBEE-42F5-84C0-F69731AC7D15}" type="pres">
      <dgm:prSet presAssocID="{0EBF2145-4B84-4251-BD95-DEAA1966FF1E}" presName="hierChild4" presStyleCnt="0"/>
      <dgm:spPr/>
    </dgm:pt>
    <dgm:pt modelId="{86483438-5354-42CB-927D-A4BA48A9C259}" type="pres">
      <dgm:prSet presAssocID="{1CF12972-860F-4BBE-B252-C45AB9A0C242}" presName="Name37" presStyleLbl="parChTrans1D3" presStyleIdx="1" presStyleCnt="2"/>
      <dgm:spPr/>
      <dgm:t>
        <a:bodyPr/>
        <a:lstStyle/>
        <a:p>
          <a:endParaRPr lang="tr-TR"/>
        </a:p>
      </dgm:t>
    </dgm:pt>
    <dgm:pt modelId="{339F718C-9D9B-4F38-8E1F-F104E843B902}" type="pres">
      <dgm:prSet presAssocID="{672366D9-853F-43A1-924F-46FD7863AA5B}" presName="hierRoot2" presStyleCnt="0">
        <dgm:presLayoutVars>
          <dgm:hierBranch val="init"/>
        </dgm:presLayoutVars>
      </dgm:prSet>
      <dgm:spPr/>
    </dgm:pt>
    <dgm:pt modelId="{B7F9EF6D-4FA5-46AF-ADB7-3B9EE31ED4B1}" type="pres">
      <dgm:prSet presAssocID="{672366D9-853F-43A1-924F-46FD7863AA5B}" presName="rootComposite" presStyleCnt="0"/>
      <dgm:spPr/>
    </dgm:pt>
    <dgm:pt modelId="{4C3D1F1D-2B90-4C68-B1E0-EDD8B62BCE9F}" type="pres">
      <dgm:prSet presAssocID="{672366D9-853F-43A1-924F-46FD7863AA5B}" presName="rootText" presStyleLbl="node3" presStyleIdx="1" presStyleCnt="2" custLinFactNeighborX="-2517" custLinFactNeighborY="-9895">
        <dgm:presLayoutVars>
          <dgm:chPref val="3"/>
        </dgm:presLayoutVars>
      </dgm:prSet>
      <dgm:spPr/>
      <dgm:t>
        <a:bodyPr/>
        <a:lstStyle/>
        <a:p>
          <a:endParaRPr lang="tr-TR"/>
        </a:p>
      </dgm:t>
    </dgm:pt>
    <dgm:pt modelId="{812E90CB-7BAA-4DCD-ACD4-7A0C245185B1}" type="pres">
      <dgm:prSet presAssocID="{672366D9-853F-43A1-924F-46FD7863AA5B}" presName="rootConnector" presStyleLbl="node3" presStyleIdx="1" presStyleCnt="2"/>
      <dgm:spPr/>
      <dgm:t>
        <a:bodyPr/>
        <a:lstStyle/>
        <a:p>
          <a:endParaRPr lang="tr-TR"/>
        </a:p>
      </dgm:t>
    </dgm:pt>
    <dgm:pt modelId="{664C8920-EA47-45C6-9332-455CBB76D565}" type="pres">
      <dgm:prSet presAssocID="{672366D9-853F-43A1-924F-46FD7863AA5B}" presName="hierChild4" presStyleCnt="0"/>
      <dgm:spPr/>
    </dgm:pt>
    <dgm:pt modelId="{1EA11FC2-ACA0-4CF1-916C-C15590E1A175}" type="pres">
      <dgm:prSet presAssocID="{672366D9-853F-43A1-924F-46FD7863AA5B}" presName="hierChild5" presStyleCnt="0"/>
      <dgm:spPr/>
    </dgm:pt>
    <dgm:pt modelId="{1833AF71-D9F1-4FD6-94A6-B35ED4E4C27A}" type="pres">
      <dgm:prSet presAssocID="{0EBF2145-4B84-4251-BD95-DEAA1966FF1E}" presName="hierChild5" presStyleCnt="0"/>
      <dgm:spPr/>
    </dgm:pt>
    <dgm:pt modelId="{CED0644D-2846-4403-9A66-2E7B65DFE54E}" type="pres">
      <dgm:prSet presAssocID="{AB45C1A4-220A-4369-B0F7-677837CC8F0A}" presName="hierChild3" presStyleCnt="0"/>
      <dgm:spPr/>
    </dgm:pt>
  </dgm:ptLst>
  <dgm:cxnLst>
    <dgm:cxn modelId="{6684C53B-31BF-4A06-9D1B-0F35D0FEAEAD}" type="presOf" srcId="{04858B73-3260-4F19-A293-7F19537027D5}" destId="{B374B35F-30B1-4DBE-B921-B39FF5DDD420}" srcOrd="0" destOrd="0" presId="urn:microsoft.com/office/officeart/2005/8/layout/orgChart1"/>
    <dgm:cxn modelId="{BC788B13-9414-44D9-B2B7-372CE96C87FD}" type="presOf" srcId="{C4E0B026-659D-4579-BC52-F4D4A5A7D046}" destId="{C3D31A89-86BD-47AD-8498-9EDE04F25D67}" srcOrd="0" destOrd="0" presId="urn:microsoft.com/office/officeart/2005/8/layout/orgChart1"/>
    <dgm:cxn modelId="{46A88FE4-442A-487D-A49B-B2A767721EBE}" srcId="{7AEE95EA-4154-4CBF-8139-96A46C994993}" destId="{AB45C1A4-220A-4369-B0F7-677837CC8F0A}" srcOrd="0" destOrd="0" parTransId="{40F79A3C-B76D-405F-A6B1-C8257A227273}" sibTransId="{67788DA7-8B8E-4939-A286-4EBA59CF560A}"/>
    <dgm:cxn modelId="{AFEE70AA-11CD-4566-A904-E7555B8C4C50}" srcId="{AB45C1A4-220A-4369-B0F7-677837CC8F0A}" destId="{0EBF2145-4B84-4251-BD95-DEAA1966FF1E}" srcOrd="1" destOrd="0" parTransId="{04858B73-3260-4F19-A293-7F19537027D5}" sibTransId="{76B595BE-7E74-46C7-B8B3-1A5A3AFEBEE9}"/>
    <dgm:cxn modelId="{57C58FA0-DDE7-4001-BA34-20C7B685819F}" srcId="{C4E0B026-659D-4579-BC52-F4D4A5A7D046}" destId="{12F8CF0E-96C5-4DE1-99BA-20E36AD3C3C8}" srcOrd="0" destOrd="0" parTransId="{0FFF3007-E866-495A-A268-8B66B1DD02E2}" sibTransId="{2B4C2C54-3019-419E-87D2-BAA60A885854}"/>
    <dgm:cxn modelId="{C3E40825-D4C7-4859-9299-C579BB53EDCE}" type="presOf" srcId="{12F8CF0E-96C5-4DE1-99BA-20E36AD3C3C8}" destId="{7EE151CA-F1D2-404F-B21B-CFD33017F07A}" srcOrd="0" destOrd="0" presId="urn:microsoft.com/office/officeart/2005/8/layout/orgChart1"/>
    <dgm:cxn modelId="{2854DA4A-A9CF-4978-8339-0FCB2082C8BB}" type="presOf" srcId="{0FFF3007-E866-495A-A268-8B66B1DD02E2}" destId="{3EC076F6-46DD-41BB-8D95-F9E57DAAB5D4}" srcOrd="0" destOrd="0" presId="urn:microsoft.com/office/officeart/2005/8/layout/orgChart1"/>
    <dgm:cxn modelId="{4FE2E7F0-2741-4B28-A737-3A982DF6DB0E}" type="presOf" srcId="{0EBF2145-4B84-4251-BD95-DEAA1966FF1E}" destId="{188F8F0D-6F10-419F-94D9-571C83C13618}" srcOrd="0" destOrd="0" presId="urn:microsoft.com/office/officeart/2005/8/layout/orgChart1"/>
    <dgm:cxn modelId="{88A9B9DC-B585-4AF0-B4F5-4DADB8F97D7A}" type="presOf" srcId="{7AEE95EA-4154-4CBF-8139-96A46C994993}" destId="{2F5986D5-5402-4A55-A87E-AFCFF8091804}" srcOrd="0" destOrd="0" presId="urn:microsoft.com/office/officeart/2005/8/layout/orgChart1"/>
    <dgm:cxn modelId="{4256FD2B-FE14-4217-9FA9-EDE394A52C61}" type="presOf" srcId="{672366D9-853F-43A1-924F-46FD7863AA5B}" destId="{4C3D1F1D-2B90-4C68-B1E0-EDD8B62BCE9F}" srcOrd="0" destOrd="0" presId="urn:microsoft.com/office/officeart/2005/8/layout/orgChart1"/>
    <dgm:cxn modelId="{64739C1C-6512-4FC3-90CB-E458463B24F8}" type="presOf" srcId="{672366D9-853F-43A1-924F-46FD7863AA5B}" destId="{812E90CB-7BAA-4DCD-ACD4-7A0C245185B1}" srcOrd="1" destOrd="0" presId="urn:microsoft.com/office/officeart/2005/8/layout/orgChart1"/>
    <dgm:cxn modelId="{F527D914-A88E-4646-A0B7-69F49B62A1CC}" type="presOf" srcId="{C4E0B026-659D-4579-BC52-F4D4A5A7D046}" destId="{5E028DE4-E08A-44CC-9F5A-2330B1B2D432}" srcOrd="1" destOrd="0" presId="urn:microsoft.com/office/officeart/2005/8/layout/orgChart1"/>
    <dgm:cxn modelId="{A2C147D9-7351-4868-B198-ED83CDF4F102}" type="presOf" srcId="{16F4576F-F3E9-48F1-8FD2-2776EEF726CC}" destId="{DB7159A0-1178-44D1-997F-6223BF5E8599}" srcOrd="0" destOrd="0" presId="urn:microsoft.com/office/officeart/2005/8/layout/orgChart1"/>
    <dgm:cxn modelId="{82EBE893-F944-4BD8-8DD2-C3AF1312DAF0}" type="presOf" srcId="{0EBF2145-4B84-4251-BD95-DEAA1966FF1E}" destId="{EB6A4DCD-652D-419D-A3CF-9250799FD0D6}" srcOrd="1" destOrd="0" presId="urn:microsoft.com/office/officeart/2005/8/layout/orgChart1"/>
    <dgm:cxn modelId="{7B974125-23B7-4210-BAE4-64C813F4DD95}" srcId="{AB45C1A4-220A-4369-B0F7-677837CC8F0A}" destId="{C4E0B026-659D-4579-BC52-F4D4A5A7D046}" srcOrd="0" destOrd="0" parTransId="{16F4576F-F3E9-48F1-8FD2-2776EEF726CC}" sibTransId="{46FCF0BF-2268-4CDE-9E3E-B307C2B1CBF5}"/>
    <dgm:cxn modelId="{730EAFA4-789E-4F79-A665-1A20911756C1}" type="presOf" srcId="{1CF12972-860F-4BBE-B252-C45AB9A0C242}" destId="{86483438-5354-42CB-927D-A4BA48A9C259}" srcOrd="0" destOrd="0" presId="urn:microsoft.com/office/officeart/2005/8/layout/orgChart1"/>
    <dgm:cxn modelId="{5E423A52-DC37-4548-ACBD-0850CD4985BA}" type="presOf" srcId="{AB45C1A4-220A-4369-B0F7-677837CC8F0A}" destId="{BCF9CF25-183A-4700-9B22-6F8B0EE84F8E}" srcOrd="1" destOrd="0" presId="urn:microsoft.com/office/officeart/2005/8/layout/orgChart1"/>
    <dgm:cxn modelId="{B85E306C-D2AA-41BD-B4AE-CD125F9492E7}" srcId="{0EBF2145-4B84-4251-BD95-DEAA1966FF1E}" destId="{672366D9-853F-43A1-924F-46FD7863AA5B}" srcOrd="0" destOrd="0" parTransId="{1CF12972-860F-4BBE-B252-C45AB9A0C242}" sibTransId="{7410F00A-061C-4869-BB69-61A410186EBD}"/>
    <dgm:cxn modelId="{96EC8965-990F-42D7-A6BE-77C79E0305C6}" type="presOf" srcId="{AB45C1A4-220A-4369-B0F7-677837CC8F0A}" destId="{B2E7E11E-8C8B-4FD4-93E6-64871B08A77A}" srcOrd="0" destOrd="0" presId="urn:microsoft.com/office/officeart/2005/8/layout/orgChart1"/>
    <dgm:cxn modelId="{110A5D5B-5339-48B3-B0EC-C965848C136E}" type="presOf" srcId="{12F8CF0E-96C5-4DE1-99BA-20E36AD3C3C8}" destId="{31658EEB-43D6-4420-874D-9A13E7B733E8}" srcOrd="1" destOrd="0" presId="urn:microsoft.com/office/officeart/2005/8/layout/orgChart1"/>
    <dgm:cxn modelId="{C35F97D9-467B-4B78-90A8-B74098C36EBE}" type="presParOf" srcId="{2F5986D5-5402-4A55-A87E-AFCFF8091804}" destId="{1BCA1B4E-6B9F-45DB-A505-45686186FEDC}" srcOrd="0" destOrd="0" presId="urn:microsoft.com/office/officeart/2005/8/layout/orgChart1"/>
    <dgm:cxn modelId="{5A6784DC-8A24-4A18-A203-060FEB46F203}" type="presParOf" srcId="{1BCA1B4E-6B9F-45DB-A505-45686186FEDC}" destId="{C8F13A71-FC6A-4F4F-9FBC-078AE4297EC4}" srcOrd="0" destOrd="0" presId="urn:microsoft.com/office/officeart/2005/8/layout/orgChart1"/>
    <dgm:cxn modelId="{9E606524-2D11-49FA-8959-53411D63338C}" type="presParOf" srcId="{C8F13A71-FC6A-4F4F-9FBC-078AE4297EC4}" destId="{B2E7E11E-8C8B-4FD4-93E6-64871B08A77A}" srcOrd="0" destOrd="0" presId="urn:microsoft.com/office/officeart/2005/8/layout/orgChart1"/>
    <dgm:cxn modelId="{B9688C36-2DA1-4629-AC13-0563AD539203}" type="presParOf" srcId="{C8F13A71-FC6A-4F4F-9FBC-078AE4297EC4}" destId="{BCF9CF25-183A-4700-9B22-6F8B0EE84F8E}" srcOrd="1" destOrd="0" presId="urn:microsoft.com/office/officeart/2005/8/layout/orgChart1"/>
    <dgm:cxn modelId="{6E05DEAF-441D-43F6-9A5D-0C1E7102A854}" type="presParOf" srcId="{1BCA1B4E-6B9F-45DB-A505-45686186FEDC}" destId="{83D005CA-A19D-498C-BE5E-4568D8E2DE40}" srcOrd="1" destOrd="0" presId="urn:microsoft.com/office/officeart/2005/8/layout/orgChart1"/>
    <dgm:cxn modelId="{413F3D2C-4DDA-4D90-9D6D-7F37AE49738C}" type="presParOf" srcId="{83D005CA-A19D-498C-BE5E-4568D8E2DE40}" destId="{DB7159A0-1178-44D1-997F-6223BF5E8599}" srcOrd="0" destOrd="0" presId="urn:microsoft.com/office/officeart/2005/8/layout/orgChart1"/>
    <dgm:cxn modelId="{94B48DCD-DF5E-432D-8AAC-09A4C84A2FBA}" type="presParOf" srcId="{83D005CA-A19D-498C-BE5E-4568D8E2DE40}" destId="{1D0B9656-F9C6-451D-A562-610020645B62}" srcOrd="1" destOrd="0" presId="urn:microsoft.com/office/officeart/2005/8/layout/orgChart1"/>
    <dgm:cxn modelId="{EF2F52D2-05EB-48C9-99CD-366B0646D5EC}" type="presParOf" srcId="{1D0B9656-F9C6-451D-A562-610020645B62}" destId="{5C164EDF-EB47-4647-87B1-BFADD701751F}" srcOrd="0" destOrd="0" presId="urn:microsoft.com/office/officeart/2005/8/layout/orgChart1"/>
    <dgm:cxn modelId="{E9D3F3D7-F41E-4F6C-A2DD-008EE33AA69E}" type="presParOf" srcId="{5C164EDF-EB47-4647-87B1-BFADD701751F}" destId="{C3D31A89-86BD-47AD-8498-9EDE04F25D67}" srcOrd="0" destOrd="0" presId="urn:microsoft.com/office/officeart/2005/8/layout/orgChart1"/>
    <dgm:cxn modelId="{7A75DB90-EC11-48C1-B453-5462848BBEE6}" type="presParOf" srcId="{5C164EDF-EB47-4647-87B1-BFADD701751F}" destId="{5E028DE4-E08A-44CC-9F5A-2330B1B2D432}" srcOrd="1" destOrd="0" presId="urn:microsoft.com/office/officeart/2005/8/layout/orgChart1"/>
    <dgm:cxn modelId="{AC37AC6B-8FA6-4E2D-8BAB-6D2B24DAC66C}" type="presParOf" srcId="{1D0B9656-F9C6-451D-A562-610020645B62}" destId="{71B0E6A5-D733-4249-A825-0F6C18B247F7}" srcOrd="1" destOrd="0" presId="urn:microsoft.com/office/officeart/2005/8/layout/orgChart1"/>
    <dgm:cxn modelId="{85BF8589-6F32-45DB-B265-F267AEC1AA9C}" type="presParOf" srcId="{71B0E6A5-D733-4249-A825-0F6C18B247F7}" destId="{3EC076F6-46DD-41BB-8D95-F9E57DAAB5D4}" srcOrd="0" destOrd="0" presId="urn:microsoft.com/office/officeart/2005/8/layout/orgChart1"/>
    <dgm:cxn modelId="{085DC811-6C6C-46B1-906F-1BE21036B958}" type="presParOf" srcId="{71B0E6A5-D733-4249-A825-0F6C18B247F7}" destId="{56B66381-6688-4CE3-AD00-8FD203C7167C}" srcOrd="1" destOrd="0" presId="urn:microsoft.com/office/officeart/2005/8/layout/orgChart1"/>
    <dgm:cxn modelId="{CF112AA9-099D-4084-9E21-37F09CA86DF7}" type="presParOf" srcId="{56B66381-6688-4CE3-AD00-8FD203C7167C}" destId="{69955E63-3D0D-4A9F-A445-F7EAEF702A30}" srcOrd="0" destOrd="0" presId="urn:microsoft.com/office/officeart/2005/8/layout/orgChart1"/>
    <dgm:cxn modelId="{9895A780-309B-4169-9CEB-78018549497F}" type="presParOf" srcId="{69955E63-3D0D-4A9F-A445-F7EAEF702A30}" destId="{7EE151CA-F1D2-404F-B21B-CFD33017F07A}" srcOrd="0" destOrd="0" presId="urn:microsoft.com/office/officeart/2005/8/layout/orgChart1"/>
    <dgm:cxn modelId="{8FF28E00-D9C8-492D-A93C-46D5398CCD47}" type="presParOf" srcId="{69955E63-3D0D-4A9F-A445-F7EAEF702A30}" destId="{31658EEB-43D6-4420-874D-9A13E7B733E8}" srcOrd="1" destOrd="0" presId="urn:microsoft.com/office/officeart/2005/8/layout/orgChart1"/>
    <dgm:cxn modelId="{367C6073-518D-4A89-B2BD-3F8767D723D9}" type="presParOf" srcId="{56B66381-6688-4CE3-AD00-8FD203C7167C}" destId="{D466F3B1-922D-4A26-8A0C-B89E264F5E03}" srcOrd="1" destOrd="0" presId="urn:microsoft.com/office/officeart/2005/8/layout/orgChart1"/>
    <dgm:cxn modelId="{0457D185-1A54-412A-B9CE-954AF5882E42}" type="presParOf" srcId="{56B66381-6688-4CE3-AD00-8FD203C7167C}" destId="{8046ADD3-803E-4A48-869F-62D153AC2310}" srcOrd="2" destOrd="0" presId="urn:microsoft.com/office/officeart/2005/8/layout/orgChart1"/>
    <dgm:cxn modelId="{3020E897-6731-4459-8E61-0680A0FFB7C8}" type="presParOf" srcId="{1D0B9656-F9C6-451D-A562-610020645B62}" destId="{0AB52E80-8B9D-4DCD-A31E-83AA34D4E8C8}" srcOrd="2" destOrd="0" presId="urn:microsoft.com/office/officeart/2005/8/layout/orgChart1"/>
    <dgm:cxn modelId="{D8E25281-3995-434C-9EA1-C8267FA18612}" type="presParOf" srcId="{83D005CA-A19D-498C-BE5E-4568D8E2DE40}" destId="{B374B35F-30B1-4DBE-B921-B39FF5DDD420}" srcOrd="2" destOrd="0" presId="urn:microsoft.com/office/officeart/2005/8/layout/orgChart1"/>
    <dgm:cxn modelId="{47DF14D3-51F7-483A-ABB1-C44F58477EDA}" type="presParOf" srcId="{83D005CA-A19D-498C-BE5E-4568D8E2DE40}" destId="{D0FE5C45-D218-4545-9E9C-F47BD9C23018}" srcOrd="3" destOrd="0" presId="urn:microsoft.com/office/officeart/2005/8/layout/orgChart1"/>
    <dgm:cxn modelId="{B40878D3-506B-442A-8544-BCC331A9794C}" type="presParOf" srcId="{D0FE5C45-D218-4545-9E9C-F47BD9C23018}" destId="{1E3E2902-B807-44A2-BCAC-556917B82295}" srcOrd="0" destOrd="0" presId="urn:microsoft.com/office/officeart/2005/8/layout/orgChart1"/>
    <dgm:cxn modelId="{EE3633AF-ED1E-4288-BFE1-F156D614E7A9}" type="presParOf" srcId="{1E3E2902-B807-44A2-BCAC-556917B82295}" destId="{188F8F0D-6F10-419F-94D9-571C83C13618}" srcOrd="0" destOrd="0" presId="urn:microsoft.com/office/officeart/2005/8/layout/orgChart1"/>
    <dgm:cxn modelId="{D006B30E-EFCC-4DB2-B276-AA64190A80EB}" type="presParOf" srcId="{1E3E2902-B807-44A2-BCAC-556917B82295}" destId="{EB6A4DCD-652D-419D-A3CF-9250799FD0D6}" srcOrd="1" destOrd="0" presId="urn:microsoft.com/office/officeart/2005/8/layout/orgChart1"/>
    <dgm:cxn modelId="{76214465-946B-499E-A63E-1C2ACEA35611}" type="presParOf" srcId="{D0FE5C45-D218-4545-9E9C-F47BD9C23018}" destId="{39F2E0C7-BBEE-42F5-84C0-F69731AC7D15}" srcOrd="1" destOrd="0" presId="urn:microsoft.com/office/officeart/2005/8/layout/orgChart1"/>
    <dgm:cxn modelId="{21DD05FA-F122-4E08-9914-677D8AA60809}" type="presParOf" srcId="{39F2E0C7-BBEE-42F5-84C0-F69731AC7D15}" destId="{86483438-5354-42CB-927D-A4BA48A9C259}" srcOrd="0" destOrd="0" presId="urn:microsoft.com/office/officeart/2005/8/layout/orgChart1"/>
    <dgm:cxn modelId="{D5B2DCCF-519F-4B83-A8D9-019BCE102BDF}" type="presParOf" srcId="{39F2E0C7-BBEE-42F5-84C0-F69731AC7D15}" destId="{339F718C-9D9B-4F38-8E1F-F104E843B902}" srcOrd="1" destOrd="0" presId="urn:microsoft.com/office/officeart/2005/8/layout/orgChart1"/>
    <dgm:cxn modelId="{808E42E1-A46B-4318-A476-26717484B7E9}" type="presParOf" srcId="{339F718C-9D9B-4F38-8E1F-F104E843B902}" destId="{B7F9EF6D-4FA5-46AF-ADB7-3B9EE31ED4B1}" srcOrd="0" destOrd="0" presId="urn:microsoft.com/office/officeart/2005/8/layout/orgChart1"/>
    <dgm:cxn modelId="{6CE7220E-F91B-4A88-B3F6-B37AF5519269}" type="presParOf" srcId="{B7F9EF6D-4FA5-46AF-ADB7-3B9EE31ED4B1}" destId="{4C3D1F1D-2B90-4C68-B1E0-EDD8B62BCE9F}" srcOrd="0" destOrd="0" presId="urn:microsoft.com/office/officeart/2005/8/layout/orgChart1"/>
    <dgm:cxn modelId="{45C5CCED-97F5-4950-A2B1-F93BEEC6DFB9}" type="presParOf" srcId="{B7F9EF6D-4FA5-46AF-ADB7-3B9EE31ED4B1}" destId="{812E90CB-7BAA-4DCD-ACD4-7A0C245185B1}" srcOrd="1" destOrd="0" presId="urn:microsoft.com/office/officeart/2005/8/layout/orgChart1"/>
    <dgm:cxn modelId="{CE195654-8A73-4D5B-9515-AA4BAA454569}" type="presParOf" srcId="{339F718C-9D9B-4F38-8E1F-F104E843B902}" destId="{664C8920-EA47-45C6-9332-455CBB76D565}" srcOrd="1" destOrd="0" presId="urn:microsoft.com/office/officeart/2005/8/layout/orgChart1"/>
    <dgm:cxn modelId="{2C6D5754-B99A-4FA5-B4F9-F67DDAFDB496}" type="presParOf" srcId="{339F718C-9D9B-4F38-8E1F-F104E843B902}" destId="{1EA11FC2-ACA0-4CF1-916C-C15590E1A175}" srcOrd="2" destOrd="0" presId="urn:microsoft.com/office/officeart/2005/8/layout/orgChart1"/>
    <dgm:cxn modelId="{1DBB259C-BDFE-44C1-AB60-BEF46820FBA7}" type="presParOf" srcId="{D0FE5C45-D218-4545-9E9C-F47BD9C23018}" destId="{1833AF71-D9F1-4FD6-94A6-B35ED4E4C27A}" srcOrd="2" destOrd="0" presId="urn:microsoft.com/office/officeart/2005/8/layout/orgChart1"/>
    <dgm:cxn modelId="{D35E6B73-D770-423F-96BB-349B6D00998E}" type="presParOf" srcId="{1BCA1B4E-6B9F-45DB-A505-45686186FEDC}" destId="{CED0644D-2846-4403-9A66-2E7B65DFE54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83438-5354-42CB-927D-A4BA48A9C259}">
      <dsp:nvSpPr>
        <dsp:cNvPr id="0" name=""/>
        <dsp:cNvSpPr/>
      </dsp:nvSpPr>
      <dsp:spPr>
        <a:xfrm>
          <a:off x="3952739" y="3266922"/>
          <a:ext cx="183562" cy="1099769"/>
        </a:xfrm>
        <a:custGeom>
          <a:avLst/>
          <a:gdLst/>
          <a:ahLst/>
          <a:cxnLst/>
          <a:rect l="0" t="0" r="0" b="0"/>
          <a:pathLst>
            <a:path>
              <a:moveTo>
                <a:pt x="183562" y="0"/>
              </a:moveTo>
              <a:lnTo>
                <a:pt x="0" y="1099769"/>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374B35F-30B1-4DBE-B921-B39FF5DDD420}">
      <dsp:nvSpPr>
        <dsp:cNvPr id="0" name=""/>
        <dsp:cNvSpPr/>
      </dsp:nvSpPr>
      <dsp:spPr>
        <a:xfrm>
          <a:off x="3064081" y="1347671"/>
          <a:ext cx="2149936" cy="572105"/>
        </a:xfrm>
        <a:custGeom>
          <a:avLst/>
          <a:gdLst/>
          <a:ahLst/>
          <a:cxnLst/>
          <a:rect l="0" t="0" r="0" b="0"/>
          <a:pathLst>
            <a:path>
              <a:moveTo>
                <a:pt x="0" y="0"/>
              </a:moveTo>
              <a:lnTo>
                <a:pt x="0" y="289205"/>
              </a:lnTo>
              <a:lnTo>
                <a:pt x="2149936" y="289205"/>
              </a:lnTo>
              <a:lnTo>
                <a:pt x="2149936" y="572105"/>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EC076F6-46DD-41BB-8D95-F9E57DAAB5D4}">
      <dsp:nvSpPr>
        <dsp:cNvPr id="0" name=""/>
        <dsp:cNvSpPr/>
      </dsp:nvSpPr>
      <dsp:spPr>
        <a:xfrm>
          <a:off x="0" y="3266922"/>
          <a:ext cx="269429" cy="1099755"/>
        </a:xfrm>
        <a:custGeom>
          <a:avLst/>
          <a:gdLst/>
          <a:ahLst/>
          <a:cxnLst/>
          <a:rect l="0" t="0" r="0" b="0"/>
          <a:pathLst>
            <a:path>
              <a:moveTo>
                <a:pt x="269429" y="0"/>
              </a:moveTo>
              <a:lnTo>
                <a:pt x="0" y="1099755"/>
              </a:lnTo>
            </a:path>
          </a:pathLst>
        </a:custGeom>
        <a:noFill/>
        <a:ln w="11429" cap="flat" cmpd="sng" algn="ctr">
          <a:solidFill>
            <a:schemeClr val="accent1">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B7159A0-1178-44D1-997F-6223BF5E8599}">
      <dsp:nvSpPr>
        <dsp:cNvPr id="0" name=""/>
        <dsp:cNvSpPr/>
      </dsp:nvSpPr>
      <dsp:spPr>
        <a:xfrm>
          <a:off x="1347145" y="1347671"/>
          <a:ext cx="1716936" cy="572105"/>
        </a:xfrm>
        <a:custGeom>
          <a:avLst/>
          <a:gdLst/>
          <a:ahLst/>
          <a:cxnLst/>
          <a:rect l="0" t="0" r="0" b="0"/>
          <a:pathLst>
            <a:path>
              <a:moveTo>
                <a:pt x="1716936" y="0"/>
              </a:moveTo>
              <a:lnTo>
                <a:pt x="1716936" y="289205"/>
              </a:lnTo>
              <a:lnTo>
                <a:pt x="0" y="289205"/>
              </a:lnTo>
              <a:lnTo>
                <a:pt x="0" y="572105"/>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2E7E11E-8C8B-4FD4-93E6-64871B08A77A}">
      <dsp:nvSpPr>
        <dsp:cNvPr id="0" name=""/>
        <dsp:cNvSpPr/>
      </dsp:nvSpPr>
      <dsp:spPr>
        <a:xfrm>
          <a:off x="1716936" y="525"/>
          <a:ext cx="2694291" cy="134714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err="1" smtClean="0"/>
            <a:t>Emicizumab</a:t>
          </a:r>
          <a:r>
            <a:rPr lang="tr-TR" sz="2400" kern="1200" dirty="0" smtClean="0"/>
            <a:t> </a:t>
          </a:r>
          <a:r>
            <a:rPr lang="tr-TR" sz="2400" kern="1200" dirty="0" err="1" smtClean="0"/>
            <a:t>proflaksisi</a:t>
          </a:r>
          <a:r>
            <a:rPr lang="tr-TR" sz="2400" kern="1200" dirty="0" smtClean="0"/>
            <a:t> altında akut kanaması olan hastalar  </a:t>
          </a:r>
          <a:endParaRPr lang="tr-TR" sz="2400" kern="1200" dirty="0"/>
        </a:p>
      </dsp:txBody>
      <dsp:txXfrm>
        <a:off x="1716936" y="525"/>
        <a:ext cx="2694291" cy="1347145"/>
      </dsp:txXfrm>
    </dsp:sp>
    <dsp:sp modelId="{C3D31A89-86BD-47AD-8498-9EDE04F25D67}">
      <dsp:nvSpPr>
        <dsp:cNvPr id="0" name=""/>
        <dsp:cNvSpPr/>
      </dsp:nvSpPr>
      <dsp:spPr>
        <a:xfrm>
          <a:off x="0" y="1919777"/>
          <a:ext cx="2694291" cy="134714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Düşük yanıtlı </a:t>
          </a:r>
          <a:r>
            <a:rPr lang="tr-TR" sz="2400" kern="1200" dirty="0" err="1" smtClean="0"/>
            <a:t>inhibitörlü</a:t>
          </a:r>
          <a:r>
            <a:rPr lang="tr-TR" sz="2400" kern="1200" dirty="0" smtClean="0"/>
            <a:t> hastalar</a:t>
          </a:r>
          <a:endParaRPr lang="tr-TR" sz="2400" kern="1200" dirty="0"/>
        </a:p>
      </dsp:txBody>
      <dsp:txXfrm>
        <a:off x="0" y="1919777"/>
        <a:ext cx="2694291" cy="1347145"/>
      </dsp:txXfrm>
    </dsp:sp>
    <dsp:sp modelId="{7EE151CA-F1D2-404F-B21B-CFD33017F07A}">
      <dsp:nvSpPr>
        <dsp:cNvPr id="0" name=""/>
        <dsp:cNvSpPr/>
      </dsp:nvSpPr>
      <dsp:spPr>
        <a:xfrm>
          <a:off x="0" y="3693105"/>
          <a:ext cx="2694291" cy="134714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FVIII </a:t>
          </a:r>
          <a:r>
            <a:rPr lang="tr-TR" sz="2400" kern="1200" dirty="0" err="1" smtClean="0"/>
            <a:t>replasmanı</a:t>
          </a:r>
          <a:endParaRPr lang="tr-TR" sz="2400" kern="1200" dirty="0"/>
        </a:p>
      </dsp:txBody>
      <dsp:txXfrm>
        <a:off x="0" y="3693105"/>
        <a:ext cx="2694291" cy="1347145"/>
      </dsp:txXfrm>
    </dsp:sp>
    <dsp:sp modelId="{188F8F0D-6F10-419F-94D9-571C83C13618}">
      <dsp:nvSpPr>
        <dsp:cNvPr id="0" name=""/>
        <dsp:cNvSpPr/>
      </dsp:nvSpPr>
      <dsp:spPr>
        <a:xfrm>
          <a:off x="3866872" y="1919777"/>
          <a:ext cx="2694291" cy="134714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Yüksek yanıtlı </a:t>
          </a:r>
          <a:r>
            <a:rPr lang="tr-TR" sz="2400" kern="1200" dirty="0" err="1" smtClean="0"/>
            <a:t>inhibitörlü</a:t>
          </a:r>
          <a:r>
            <a:rPr lang="tr-TR" sz="2400" kern="1200" dirty="0" smtClean="0"/>
            <a:t> hastalar</a:t>
          </a:r>
          <a:endParaRPr lang="tr-TR" sz="2400" kern="1200" dirty="0"/>
        </a:p>
      </dsp:txBody>
      <dsp:txXfrm>
        <a:off x="3866872" y="1919777"/>
        <a:ext cx="2694291" cy="1347145"/>
      </dsp:txXfrm>
    </dsp:sp>
    <dsp:sp modelId="{4C3D1F1D-2B90-4C68-B1E0-EDD8B62BCE9F}">
      <dsp:nvSpPr>
        <dsp:cNvPr id="0" name=""/>
        <dsp:cNvSpPr/>
      </dsp:nvSpPr>
      <dsp:spPr>
        <a:xfrm>
          <a:off x="3952739" y="3693119"/>
          <a:ext cx="2694291" cy="1347145"/>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err="1" smtClean="0"/>
            <a:t>rFVIIa</a:t>
          </a:r>
          <a:r>
            <a:rPr lang="tr-TR" sz="2400" kern="1200" dirty="0" smtClean="0"/>
            <a:t> ürünü</a:t>
          </a:r>
          <a:endParaRPr lang="tr-TR" sz="2400" kern="1200" dirty="0"/>
        </a:p>
      </dsp:txBody>
      <dsp:txXfrm>
        <a:off x="3952739" y="3693119"/>
        <a:ext cx="2694291" cy="13471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C83C4-DA7A-4BBD-A465-CC8A4EF1ABC9}" type="datetimeFigureOut">
              <a:rPr lang="tr-TR" smtClean="0"/>
              <a:t>26.04.2025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A4726-7732-4153-9D70-55D32FDAEDC8}" type="slidenum">
              <a:rPr lang="tr-TR" smtClean="0"/>
              <a:t>‹#›</a:t>
            </a:fld>
            <a:endParaRPr lang="tr-TR"/>
          </a:p>
        </p:txBody>
      </p:sp>
    </p:spTree>
    <p:extLst>
      <p:ext uri="{BB962C8B-B14F-4D97-AF65-F5344CB8AC3E}">
        <p14:creationId xmlns:p14="http://schemas.microsoft.com/office/powerpoint/2010/main" val="358956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Kanama olduğu takdirde kanamanın kontrolü sağlanması çok daha zor.</a:t>
            </a:r>
          </a:p>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3</a:t>
            </a:fld>
            <a:endParaRPr lang="tr-TR"/>
          </a:p>
        </p:txBody>
      </p:sp>
    </p:spTree>
    <p:extLst>
      <p:ext uri="{BB962C8B-B14F-4D97-AF65-F5344CB8AC3E}">
        <p14:creationId xmlns:p14="http://schemas.microsoft.com/office/powerpoint/2010/main" val="301202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27</a:t>
            </a:fld>
            <a:endParaRPr lang="tr-TR"/>
          </a:p>
        </p:txBody>
      </p:sp>
    </p:spTree>
    <p:extLst>
      <p:ext uri="{BB962C8B-B14F-4D97-AF65-F5344CB8AC3E}">
        <p14:creationId xmlns:p14="http://schemas.microsoft.com/office/powerpoint/2010/main" val="9775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a:t>Emicizumab</a:t>
            </a:r>
            <a:r>
              <a:rPr lang="tr-TR" dirty="0"/>
              <a:t> </a:t>
            </a:r>
            <a:r>
              <a:rPr lang="tr-TR" dirty="0" err="1"/>
              <a:t>profilaksisi</a:t>
            </a:r>
            <a:r>
              <a:rPr lang="tr-TR" dirty="0"/>
              <a:t> altında FVIII ve FVIII inhibitörü </a:t>
            </a:r>
            <a:r>
              <a:rPr lang="tr-TR" dirty="0" err="1"/>
              <a:t>aktiveparsiyel</a:t>
            </a:r>
            <a:r>
              <a:rPr lang="tr-TR" dirty="0"/>
              <a:t> </a:t>
            </a:r>
            <a:r>
              <a:rPr lang="tr-TR" dirty="0" err="1"/>
              <a:t>tromboplastin</a:t>
            </a:r>
            <a:r>
              <a:rPr lang="tr-TR" dirty="0"/>
              <a:t> zamanı (</a:t>
            </a:r>
            <a:r>
              <a:rPr lang="tr-TR" dirty="0" err="1"/>
              <a:t>aPTZ</a:t>
            </a:r>
            <a:r>
              <a:rPr lang="tr-TR" dirty="0"/>
              <a:t>) bazlı tek aşamalı ölçümleri etkiler, bu nedenle </a:t>
            </a:r>
            <a:r>
              <a:rPr lang="tr-TR" dirty="0" err="1"/>
              <a:t>bovin</a:t>
            </a:r>
            <a:r>
              <a:rPr lang="tr-TR" dirty="0"/>
              <a:t> </a:t>
            </a:r>
            <a:r>
              <a:rPr lang="tr-TR" dirty="0" err="1"/>
              <a:t>kromojenik</a:t>
            </a:r>
            <a:r>
              <a:rPr lang="tr-TR" dirty="0"/>
              <a:t> testi kullanılmalıdır</a:t>
            </a:r>
          </a:p>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29</a:t>
            </a:fld>
            <a:endParaRPr lang="tr-TR"/>
          </a:p>
        </p:txBody>
      </p:sp>
    </p:spTree>
    <p:extLst>
      <p:ext uri="{BB962C8B-B14F-4D97-AF65-F5344CB8AC3E}">
        <p14:creationId xmlns:p14="http://schemas.microsoft.com/office/powerpoint/2010/main" val="140725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txBox="1">
            <a:spLocks noGrp="1"/>
          </p:cNvSpPr>
          <p:nvPr>
            <p:ph type="sldNum" sz="quarter" idx="8"/>
          </p:nvPr>
        </p:nvSpPr>
        <p:spPr>
          <a:xfrm>
            <a:off x="3884759" y="8685360"/>
            <a:ext cx="2971440" cy="456839"/>
          </a:xfrm>
        </p:spPr>
        <p:txBody>
          <a:bodyPr wrap="square" lIns="91440" tIns="45720" rIns="91440" bIns="45720"/>
          <a:lstStyle/>
          <a:p>
            <a:fld id="{B9E07805-F601-4293-A79C-7956BB331BAA}" type="slidenum">
              <a:rPr>
                <a:solidFill>
                  <a:prstClr val="black"/>
                </a:solidFill>
              </a:rPr>
              <a:pPr/>
              <a:t>30</a:t>
            </a:fld>
            <a:endParaRPr lang="tr-TR">
              <a:solidFill>
                <a:srgbClr val="000000"/>
              </a:solidFill>
            </a:endParaRPr>
          </a:p>
        </p:txBody>
      </p:sp>
      <p:sp>
        <p:nvSpPr>
          <p:cNvPr id="2" name="1 Slayt Görüntüsü Yer Tutucusu"/>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2 Not Yer Tutucusu"/>
          <p:cNvSpPr txBox="1">
            <a:spLocks noGrp="1"/>
          </p:cNvSpPr>
          <p:nvPr>
            <p:ph type="body" sz="quarter" idx="1"/>
          </p:nvPr>
        </p:nvSpPr>
        <p:spPr>
          <a:xfrm>
            <a:off x="685799" y="4343400"/>
            <a:ext cx="5486040" cy="4114440"/>
          </a:xfrm>
        </p:spPr>
        <p:txBody>
          <a:bodyPr wrap="square" lIns="91440" tIns="45720" rIns="91440" bIns="45720" anchor="t"/>
          <a:lstStyle/>
          <a:p>
            <a:pPr lvl="0" algn="l"/>
            <a:r>
              <a:rPr lang="tr-TR" dirty="0"/>
              <a:t>Tüm hemofili hastalarında en az yılda 1 kez inhibitör tarama testi yapılması gerekir. Ağır hemofili hastalarında bebeklik döneminde risk yüksek olduğundan her beş FVIII kullanım günü sonrası tarama yapılması uygun olur. İlk 20 uygulama günü (UG) tamamlandıktan sonra 10 UG sonrası kontrol yapılması tavsiye edilir. İlk 50 UG tamamlandıktan sonra risk azalmaktadır. Bu dönemden sonra 6 ayda bir bakılması yeterlidir. İlk 150 UG sonrası inhibitör gelişmesi çok nadirdir. Uzun süreli </a:t>
            </a:r>
            <a:r>
              <a:rPr lang="tr-TR" dirty="0" err="1"/>
              <a:t>profilaksi</a:t>
            </a:r>
            <a:r>
              <a:rPr lang="tr-TR" dirty="0"/>
              <a:t> alan hastalarda yılda 1 kez yapılacak kontrol yeterlidir</a:t>
            </a:r>
          </a:p>
        </p:txBody>
      </p:sp>
    </p:spTree>
    <p:extLst>
      <p:ext uri="{BB962C8B-B14F-4D97-AF65-F5344CB8AC3E}">
        <p14:creationId xmlns:p14="http://schemas.microsoft.com/office/powerpoint/2010/main" val="109875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32</a:t>
            </a:fld>
            <a:endParaRPr lang="tr-TR"/>
          </a:p>
        </p:txBody>
      </p:sp>
    </p:spTree>
    <p:extLst>
      <p:ext uri="{BB962C8B-B14F-4D97-AF65-F5344CB8AC3E}">
        <p14:creationId xmlns:p14="http://schemas.microsoft.com/office/powerpoint/2010/main" val="348085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TH2</a:t>
            </a:r>
            <a:r>
              <a:rPr lang="tr-TR" baseline="0" dirty="0" smtClean="0"/>
              <a:t> yanıtı baskındır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dirty="0" err="1" smtClean="0"/>
              <a:t>hücre</a:t>
            </a:r>
            <a:r>
              <a:rPr lang="en-US" dirty="0" smtClean="0"/>
              <a:t> </a:t>
            </a:r>
            <a:r>
              <a:rPr lang="en-US" dirty="0" err="1" smtClean="0"/>
              <a:t>aktivasyonu</a:t>
            </a:r>
            <a:r>
              <a:rPr lang="en-US" dirty="0" smtClean="0"/>
              <a:t> → IgG1</a:t>
            </a:r>
            <a:r>
              <a:rPr lang="en-US" b="1" dirty="0" smtClean="0"/>
              <a:t> </a:t>
            </a:r>
            <a:r>
              <a:rPr lang="en-US" b="1" dirty="0" smtClean="0">
                <a:sym typeface="Wingdings" pitchFamily="2" charset="2"/>
              </a:rPr>
              <a:t> IgG4</a:t>
            </a:r>
            <a:r>
              <a:rPr lang="en-US" b="1" dirty="0" smtClean="0"/>
              <a:t> </a:t>
            </a:r>
            <a:r>
              <a:rPr lang="en-US" b="1" dirty="0" err="1" smtClean="0"/>
              <a:t>inhibitör</a:t>
            </a:r>
            <a:endParaRPr lang="en-US" b="1" dirty="0" smtClean="0"/>
          </a:p>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6</a:t>
            </a:fld>
            <a:endParaRPr lang="tr-TR"/>
          </a:p>
        </p:txBody>
      </p:sp>
    </p:spTree>
    <p:extLst>
      <p:ext uri="{BB962C8B-B14F-4D97-AF65-F5344CB8AC3E}">
        <p14:creationId xmlns:p14="http://schemas.microsoft.com/office/powerpoint/2010/main" val="196773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tr-TR" dirty="0" err="1" smtClean="0"/>
              <a:t>Intrın</a:t>
            </a:r>
            <a:r>
              <a:rPr lang="tr-TR" dirty="0" smtClean="0"/>
              <a:t> 22, büyük </a:t>
            </a:r>
            <a:r>
              <a:rPr lang="tr-TR" dirty="0" err="1" smtClean="0"/>
              <a:t>delesyonlar</a:t>
            </a:r>
            <a:r>
              <a:rPr lang="tr-TR" dirty="0" smtClean="0"/>
              <a:t>, </a:t>
            </a:r>
            <a:r>
              <a:rPr lang="tr-TR" dirty="0" err="1" smtClean="0"/>
              <a:t>nonsense</a:t>
            </a:r>
            <a:r>
              <a:rPr lang="tr-TR" dirty="0" smtClean="0"/>
              <a:t> mutasyonlar, gibi</a:t>
            </a:r>
            <a:r>
              <a:rPr lang="tr-TR" baseline="0" dirty="0" smtClean="0"/>
              <a:t> üretim durdurucu mutasyonlar (</a:t>
            </a:r>
            <a:r>
              <a:rPr lang="tr-TR" baseline="0" dirty="0" err="1" smtClean="0"/>
              <a:t>null</a:t>
            </a:r>
            <a:r>
              <a:rPr lang="tr-TR" baseline="0" dirty="0" smtClean="0"/>
              <a:t> mutasyon)</a:t>
            </a:r>
          </a:p>
          <a:p>
            <a:r>
              <a:rPr lang="tr-TR" baseline="0" dirty="0" err="1" smtClean="0"/>
              <a:t>İmmun</a:t>
            </a:r>
            <a:r>
              <a:rPr lang="tr-TR" baseline="0" dirty="0" smtClean="0"/>
              <a:t> gen </a:t>
            </a:r>
            <a:r>
              <a:rPr lang="tr-TR" baseline="0" dirty="0" err="1" smtClean="0"/>
              <a:t>polimorfzmler</a:t>
            </a:r>
            <a:r>
              <a:rPr lang="tr-TR" baseline="0" dirty="0" smtClean="0"/>
              <a:t> TNF, HLA CTL4 </a:t>
            </a:r>
            <a:r>
              <a:rPr lang="tr-TR" baseline="0" dirty="0" err="1" smtClean="0"/>
              <a:t>genlernde</a:t>
            </a:r>
            <a:r>
              <a:rPr lang="tr-TR" baseline="0" dirty="0" smtClean="0"/>
              <a:t> </a:t>
            </a:r>
            <a:r>
              <a:rPr lang="tr-TR" baseline="0" dirty="0" err="1" smtClean="0"/>
              <a:t>polmorfzm</a:t>
            </a:r>
            <a:endParaRPr lang="en-US" dirty="0"/>
          </a:p>
        </p:txBody>
      </p:sp>
      <p:sp>
        <p:nvSpPr>
          <p:cNvPr id="4" name="Slide Number Placeholder 3"/>
          <p:cNvSpPr>
            <a:spLocks noGrp="1"/>
          </p:cNvSpPr>
          <p:nvPr>
            <p:ph type="sldNum" sz="quarter" idx="10"/>
          </p:nvPr>
        </p:nvSpPr>
        <p:spPr/>
        <p:txBody>
          <a:bodyPr/>
          <a:lstStyle/>
          <a:p>
            <a:fld id="{9AC251A5-65B5-9048-ACDD-CF8E8A0E95A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5094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13</a:t>
            </a:fld>
            <a:endParaRPr lang="tr-TR"/>
          </a:p>
        </p:txBody>
      </p:sp>
    </p:spTree>
    <p:extLst>
      <p:ext uri="{BB962C8B-B14F-4D97-AF65-F5344CB8AC3E}">
        <p14:creationId xmlns:p14="http://schemas.microsoft.com/office/powerpoint/2010/main" val="324151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FVIIa</a:t>
            </a:r>
            <a:r>
              <a:rPr lang="tr-TR" dirty="0" smtClean="0"/>
              <a:t> dozu: Hafif-orta şiddetteki kanamalarda, 2 saat ara ile 90-120 </a:t>
            </a:r>
            <a:r>
              <a:rPr lang="el-GR" dirty="0" smtClean="0"/>
              <a:t>μ</a:t>
            </a:r>
            <a:r>
              <a:rPr lang="tr-TR" dirty="0" smtClean="0"/>
              <a:t>g/kg/doz, 2-3 doz ya da 270 </a:t>
            </a:r>
            <a:r>
              <a:rPr lang="el-GR" dirty="0" smtClean="0"/>
              <a:t>μ</a:t>
            </a:r>
            <a:r>
              <a:rPr lang="tr-TR" dirty="0" smtClean="0"/>
              <a:t>g/kg tek doz.- Hayatı tehdit eden şiddetli kanamalarda ya da </a:t>
            </a:r>
            <a:r>
              <a:rPr lang="tr-TR" dirty="0" err="1" smtClean="0"/>
              <a:t>cerrahioperasyonlarda</a:t>
            </a:r>
            <a:r>
              <a:rPr lang="tr-TR" dirty="0" smtClean="0"/>
              <a:t> 12 doza kadar (90-120 </a:t>
            </a:r>
            <a:r>
              <a:rPr lang="el-GR" dirty="0" smtClean="0"/>
              <a:t>μ</a:t>
            </a:r>
            <a:r>
              <a:rPr lang="tr-TR" dirty="0" smtClean="0"/>
              <a:t>g/kg/doz) ödenir</a:t>
            </a:r>
          </a:p>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15</a:t>
            </a:fld>
            <a:endParaRPr lang="tr-TR"/>
          </a:p>
        </p:txBody>
      </p:sp>
    </p:spTree>
    <p:extLst>
      <p:ext uri="{BB962C8B-B14F-4D97-AF65-F5344CB8AC3E}">
        <p14:creationId xmlns:p14="http://schemas.microsoft.com/office/powerpoint/2010/main" val="422485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98675-E0EE-4DD5-9AF5-33C30FF007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6378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D5156"/>
                </a:solidFill>
                <a:effectLst/>
                <a:latin typeface="Roboto" panose="02000000000000000000" pitchFamily="2" charset="0"/>
              </a:rPr>
              <a:t>APC, activated protein C; mAb, monoclonal antibody; PC, protein C; </a:t>
            </a:r>
            <a:r>
              <a:rPr lang="en-US" i="1" dirty="0"/>
              <a:t>PS, protein S; siRNA, small interfering RNA.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773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solidFill>
                  <a:srgbClr val="FF0000"/>
                </a:solidFill>
              </a:rPr>
              <a:t>Fiziksel/sosyal aktiviteye bağlı </a:t>
            </a:r>
            <a:r>
              <a:rPr lang="tr-TR" dirty="0" smtClean="0"/>
              <a:t>olarak kanama riskinin arttığı dönemler (seyahatler, iş, okul, spor aktiviteleri gibi travmayla karşılaşma olasılığının arttığı durumlar),</a:t>
            </a:r>
          </a:p>
          <a:p>
            <a:r>
              <a:rPr lang="tr-TR" dirty="0" smtClean="0"/>
              <a:t>Kanama riskini artıran </a:t>
            </a:r>
            <a:r>
              <a:rPr lang="tr-TR" dirty="0" smtClean="0">
                <a:solidFill>
                  <a:srgbClr val="FF0000"/>
                </a:solidFill>
              </a:rPr>
              <a:t>geçici tıbbi bir durum </a:t>
            </a:r>
            <a:r>
              <a:rPr lang="tr-TR" dirty="0" smtClean="0"/>
              <a:t>varlığı (cerrahi/girişimsel işlemlerde, kanama riskini artıran ilaç kullanımında vb., kısa süreli-düzenli koruyucu tedavi),</a:t>
            </a:r>
          </a:p>
          <a:p>
            <a:r>
              <a:rPr lang="tr-TR" dirty="0" smtClean="0"/>
              <a:t>Düzeltilebilir bir nedene bağlı olmayan, </a:t>
            </a:r>
            <a:r>
              <a:rPr lang="tr-TR" dirty="0" smtClean="0">
                <a:solidFill>
                  <a:srgbClr val="FF0000"/>
                </a:solidFill>
              </a:rPr>
              <a:t>yaşamı tehlikeye </a:t>
            </a:r>
            <a:r>
              <a:rPr lang="tr-TR" dirty="0" smtClean="0"/>
              <a:t>sokan (kafa içi, </a:t>
            </a:r>
            <a:r>
              <a:rPr lang="tr-TR" dirty="0" err="1" smtClean="0"/>
              <a:t>hipofaringeal</a:t>
            </a:r>
            <a:r>
              <a:rPr lang="tr-TR" dirty="0" smtClean="0"/>
              <a:t>, akciğer kanamaları vb.) veya </a:t>
            </a:r>
            <a:r>
              <a:rPr lang="tr-TR" dirty="0" smtClean="0">
                <a:solidFill>
                  <a:srgbClr val="FF0000"/>
                </a:solidFill>
              </a:rPr>
              <a:t>majör kanama </a:t>
            </a:r>
            <a:r>
              <a:rPr lang="tr-TR" dirty="0" smtClean="0"/>
              <a:t>öyküsü varlığı.</a:t>
            </a:r>
          </a:p>
          <a:p>
            <a:endParaRPr lang="tr-TR" dirty="0"/>
          </a:p>
        </p:txBody>
      </p:sp>
      <p:sp>
        <p:nvSpPr>
          <p:cNvPr id="4" name="Slayt Numarası Yer Tutucusu 3"/>
          <p:cNvSpPr>
            <a:spLocks noGrp="1"/>
          </p:cNvSpPr>
          <p:nvPr>
            <p:ph type="sldNum" sz="quarter" idx="10"/>
          </p:nvPr>
        </p:nvSpPr>
        <p:spPr/>
        <p:txBody>
          <a:bodyPr/>
          <a:lstStyle/>
          <a:p>
            <a:fld id="{7EAA4726-7732-4153-9D70-55D32FDAEDC8}" type="slidenum">
              <a:rPr lang="tr-TR" smtClean="0"/>
              <a:t>25</a:t>
            </a:fld>
            <a:endParaRPr lang="tr-TR"/>
          </a:p>
        </p:txBody>
      </p:sp>
    </p:spTree>
    <p:extLst>
      <p:ext uri="{BB962C8B-B14F-4D97-AF65-F5344CB8AC3E}">
        <p14:creationId xmlns:p14="http://schemas.microsoft.com/office/powerpoint/2010/main" val="185238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20725"/>
            <a:ext cx="6402387" cy="3600450"/>
          </a:xfrm>
        </p:spPr>
      </p:sp>
      <p:sp>
        <p:nvSpPr>
          <p:cNvPr id="3" name="Notes Placeholder 2"/>
          <p:cNvSpPr>
            <a:spLocks noGrp="1"/>
          </p:cNvSpPr>
          <p:nvPr>
            <p:ph type="body" idx="1"/>
          </p:nvPr>
        </p:nvSpPr>
        <p:spPr>
          <a:xfrm>
            <a:off x="731521" y="4560572"/>
            <a:ext cx="5852160" cy="4320540"/>
          </a:xfrm>
        </p:spPr>
        <p:txBody>
          <a:bodyPr/>
          <a:lstStyle/>
          <a:p>
            <a:pPr marL="171393" indent="-171393">
              <a:buFont typeface="Arial" panose="020B0604020202020204" pitchFamily="34" charset="0"/>
              <a:buChar char="•"/>
            </a:pPr>
            <a:endParaRPr lang="en-US" b="1" dirty="0"/>
          </a:p>
          <a:p>
            <a:pPr marL="171393" indent="-171393">
              <a:buFont typeface="Arial" panose="020B0604020202020204" pitchFamily="34" charset="0"/>
              <a:buChar char="•"/>
            </a:pPr>
            <a:endParaRPr lang="en-US" b="1" dirty="0"/>
          </a:p>
          <a:p>
            <a:pPr marL="171393" indent="-171393">
              <a:buFont typeface="Arial" panose="020B0604020202020204" pitchFamily="34" charset="0"/>
              <a:buChar char="•"/>
            </a:pPr>
            <a:endParaRPr lang="en-US" b="1" dirty="0"/>
          </a:p>
          <a:p>
            <a:pPr marL="171393" indent="-171393">
              <a:buFont typeface="Arial" panose="020B0604020202020204" pitchFamily="34" charset="0"/>
              <a:buChar char="•"/>
            </a:pPr>
            <a:endParaRPr lang="en-US" b="1" dirty="0"/>
          </a:p>
          <a:p>
            <a:pPr marL="171393" indent="-171393">
              <a:buFont typeface="Arial" panose="020B0604020202020204" pitchFamily="34" charset="0"/>
              <a:buChar char="•"/>
            </a:pPr>
            <a:endParaRPr lang="en-US" b="1" dirty="0"/>
          </a:p>
          <a:p>
            <a:pPr marL="171393" indent="-171393">
              <a:buFont typeface="Arial" panose="020B0604020202020204" pitchFamily="34" charset="0"/>
              <a:buChar char="•"/>
            </a:pPr>
            <a:endParaRPr lang="en-US" b="1" dirty="0"/>
          </a:p>
          <a:p>
            <a:pPr marL="171393" indent="-171393">
              <a:buFont typeface="Arial" panose="020B0604020202020204" pitchFamily="34" charset="0"/>
              <a:buChar char="•"/>
            </a:pPr>
            <a:endParaRPr lang="en-US" b="1" dirty="0"/>
          </a:p>
          <a:p>
            <a:endParaRPr lang="en-US" dirty="0"/>
          </a:p>
          <a:p>
            <a:pPr marL="171393" indent="-1713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83147" rtl="0" eaLnBrk="1" fontAlgn="auto" latinLnBrk="0" hangingPunct="1">
              <a:lnSpc>
                <a:spcPct val="100000"/>
              </a:lnSpc>
              <a:spcBef>
                <a:spcPts val="0"/>
              </a:spcBef>
              <a:spcAft>
                <a:spcPts val="0"/>
              </a:spcAft>
              <a:buClrTx/>
              <a:buSzTx/>
              <a:buFontTx/>
              <a:buNone/>
              <a:tabLst/>
              <a:defRPr/>
            </a:pPr>
            <a:fld id="{339766D3-B3DA-E94C-9DB3-EB455FDEAB40}" type="slidenum">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8314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 name="Notes Placeholder 2"/>
          <p:cNvSpPr txBox="1">
            <a:spLocks/>
          </p:cNvSpPr>
          <p:nvPr/>
        </p:nvSpPr>
        <p:spPr>
          <a:xfrm>
            <a:off x="734829" y="4558466"/>
            <a:ext cx="6031910" cy="4114800"/>
          </a:xfrm>
          <a:prstGeom prst="rect">
            <a:avLst/>
          </a:prstGeom>
        </p:spPr>
        <p:txBody>
          <a:bodyPr vert="horz" lIns="96630" tIns="48316" rIns="96630" bIns="48316"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Notes Placeholder 2">
            <a:extLst>
              <a:ext uri="{FF2B5EF4-FFF2-40B4-BE49-F238E27FC236}">
                <a16:creationId xmlns:a16="http://schemas.microsoft.com/office/drawing/2014/main" id="{CCC12B81-D655-4AF6-92C0-8E29A4D53408}"/>
              </a:ext>
            </a:extLst>
          </p:cNvPr>
          <p:cNvSpPr txBox="1">
            <a:spLocks/>
          </p:cNvSpPr>
          <p:nvPr/>
        </p:nvSpPr>
        <p:spPr>
          <a:xfrm>
            <a:off x="723901" y="4560572"/>
            <a:ext cx="6195239" cy="4265094"/>
          </a:xfrm>
          <a:prstGeom prst="rect">
            <a:avLst/>
          </a:prstGeom>
        </p:spPr>
        <p:txBody>
          <a:bodyPr vert="horz" lIns="96630" tIns="48316" rIns="96630" bIns="48316"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33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Dikdörtgen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Alt Başlık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tıklayın</a:t>
            </a:r>
            <a:endParaRPr kumimoji="0" lang="en-US"/>
          </a:p>
        </p:txBody>
      </p:sp>
      <p:sp>
        <p:nvSpPr>
          <p:cNvPr id="28" name="Veri Yer Tutucusu 27"/>
          <p:cNvSpPr>
            <a:spLocks noGrp="1"/>
          </p:cNvSpPr>
          <p:nvPr>
            <p:ph type="dt" sz="half" idx="10"/>
          </p:nvPr>
        </p:nvSpPr>
        <p:spPr/>
        <p:txBody>
          <a:bodyPr/>
          <a:lstStyle/>
          <a:p>
            <a:fld id="{8759F581-4F86-4064-92B8-2BCDAE0B610E}" type="datetimeFigureOut">
              <a:rPr lang="tr-TR" smtClean="0"/>
              <a:t>26.04.2025</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Dikdörtgen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ayt Numarası Yer Tutucusu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13DBEDBB-9EDD-464C-B936-E8A04DB3912E}" type="slidenum">
              <a:rPr lang="tr-TR" smtClean="0"/>
              <a:t>‹#›</a:t>
            </a:fld>
            <a:endParaRPr lang="tr-TR"/>
          </a:p>
        </p:txBody>
      </p:sp>
      <p:sp>
        <p:nvSpPr>
          <p:cNvPr id="8" name="Başlık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tr-TR"/>
              <a:t>Asıl başlık stili için tıklatın</a:t>
            </a:r>
            <a:endParaRPr kumimoji="0" lang="en-US"/>
          </a:p>
        </p:txBody>
      </p:sp>
    </p:spTree>
    <p:extLst>
      <p:ext uri="{BB962C8B-B14F-4D97-AF65-F5344CB8AC3E}">
        <p14:creationId xmlns:p14="http://schemas.microsoft.com/office/powerpoint/2010/main" val="6195399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759F581-4F86-4064-92B8-2BCDAE0B610E}" type="datetimeFigureOut">
              <a:rPr lang="tr-TR" smtClean="0"/>
              <a:t>26.04.2025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DBEDBB-9EDD-464C-B936-E8A04DB3912E}" type="slidenum">
              <a:rPr lang="tr-TR" smtClean="0"/>
              <a:t>‹#›</a:t>
            </a:fld>
            <a:endParaRPr lang="tr-TR"/>
          </a:p>
        </p:txBody>
      </p:sp>
    </p:spTree>
    <p:extLst>
      <p:ext uri="{BB962C8B-B14F-4D97-AF65-F5344CB8AC3E}">
        <p14:creationId xmlns:p14="http://schemas.microsoft.com/office/powerpoint/2010/main" val="2209636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Dikdörtgen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Dikdörtgen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Dikdörtgen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Dikdörtgen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Dikdörtgen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Düz Bağlayıcı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ayt Numarası Yer Tutucusu 5"/>
          <p:cNvSpPr>
            <a:spLocks noGrp="1"/>
          </p:cNvSpPr>
          <p:nvPr>
            <p:ph type="sldNum" sz="quarter" idx="12"/>
          </p:nvPr>
        </p:nvSpPr>
        <p:spPr>
          <a:xfrm>
            <a:off x="9221216" y="3009902"/>
            <a:ext cx="609600" cy="441325"/>
          </a:xfrm>
        </p:spPr>
        <p:txBody>
          <a:bodyPr/>
          <a:lstStyle/>
          <a:p>
            <a:fld id="{13DBEDBB-9EDD-464C-B936-E8A04DB3912E}" type="slidenum">
              <a:rPr lang="tr-TR" smtClean="0"/>
              <a:t>‹#›</a:t>
            </a:fld>
            <a:endParaRPr lang="tr-TR"/>
          </a:p>
        </p:txBody>
      </p:sp>
      <p:sp>
        <p:nvSpPr>
          <p:cNvPr id="3" name="Dikey Metin Yer Tutucusu 2"/>
          <p:cNvSpPr>
            <a:spLocks noGrp="1"/>
          </p:cNvSpPr>
          <p:nvPr>
            <p:ph type="body" orient="vert" idx="1"/>
          </p:nvPr>
        </p:nvSpPr>
        <p:spPr>
          <a:xfrm>
            <a:off x="406400" y="304800"/>
            <a:ext cx="8737600" cy="5821366"/>
          </a:xfrm>
        </p:spPr>
        <p:txBody>
          <a:bodyPr vert="eaVert"/>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759F581-4F86-4064-92B8-2BCDAE0B610E}" type="datetimeFigureOut">
              <a:rPr lang="tr-TR" smtClean="0"/>
              <a:t>26.04.2025</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9855200" y="304802"/>
            <a:ext cx="1930400" cy="5851525"/>
          </a:xfrm>
        </p:spPr>
        <p:txBody>
          <a:bodyPr vert="eaVert"/>
          <a:lstStyle/>
          <a:p>
            <a:r>
              <a:rPr kumimoji="0" lang="tr-TR"/>
              <a:t>Asıl başlık stili için tıklatın</a:t>
            </a:r>
            <a:endParaRPr kumimoji="0" lang="en-US"/>
          </a:p>
        </p:txBody>
      </p:sp>
    </p:spTree>
    <p:extLst>
      <p:ext uri="{BB962C8B-B14F-4D97-AF65-F5344CB8AC3E}">
        <p14:creationId xmlns:p14="http://schemas.microsoft.com/office/powerpoint/2010/main" val="351322296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BB2303E-AF89-FFC9-D4E7-A089C6D8D0F3}"/>
              </a:ext>
            </a:extLst>
          </p:cNvPr>
          <p:cNvSpPr>
            <a:spLocks noGrp="1"/>
          </p:cNvSpPr>
          <p:nvPr>
            <p:ph type="title"/>
          </p:nvPr>
        </p:nvSpPr>
        <p:spPr>
          <a:xfrm>
            <a:off x="2213189" y="348603"/>
            <a:ext cx="8501319" cy="914400"/>
          </a:xfrm>
          <a:prstGeom prst="rect">
            <a:avLst/>
          </a:prstGeom>
        </p:spPr>
        <p:txBody>
          <a:bodyPr vert="horz" lIns="0" tIns="0" rIns="0" bIns="0" rtlCol="0" anchor="t" anchorCtr="0">
            <a:noAutofit/>
          </a:bodyPr>
          <a:lstStyle/>
          <a:p>
            <a:r>
              <a:rPr lang="en-US" dirty="0"/>
              <a:t>Slide Title Goes Here In Arial Bold 18/20pt</a:t>
            </a:r>
          </a:p>
        </p:txBody>
      </p:sp>
    </p:spTree>
    <p:extLst>
      <p:ext uri="{BB962C8B-B14F-4D97-AF65-F5344CB8AC3E}">
        <p14:creationId xmlns:p14="http://schemas.microsoft.com/office/powerpoint/2010/main" val="18886375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a:t>Asıl başlık stili için tıklatın</a:t>
            </a:r>
            <a:endParaRPr kumimoji="0" lang="en-US"/>
          </a:p>
        </p:txBody>
      </p:sp>
      <p:sp>
        <p:nvSpPr>
          <p:cNvPr id="4" name="Veri Yer Tutucusu 3"/>
          <p:cNvSpPr>
            <a:spLocks noGrp="1"/>
          </p:cNvSpPr>
          <p:nvPr>
            <p:ph type="dt" sz="half" idx="10"/>
          </p:nvPr>
        </p:nvSpPr>
        <p:spPr/>
        <p:txBody>
          <a:bodyPr/>
          <a:lstStyle/>
          <a:p>
            <a:fld id="{8759F581-4F86-4064-92B8-2BCDAE0B610E}" type="datetimeFigureOut">
              <a:rPr lang="tr-TR" smtClean="0"/>
              <a:t>26.04.2025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5815584" y="1026373"/>
            <a:ext cx="609600" cy="441325"/>
          </a:xfrm>
        </p:spPr>
        <p:txBody>
          <a:bodyPr/>
          <a:lstStyle/>
          <a:p>
            <a:fld id="{13DBEDBB-9EDD-464C-B936-E8A04DB3912E}" type="slidenum">
              <a:rPr lang="tr-TR" smtClean="0"/>
              <a:t>‹#›</a:t>
            </a:fld>
            <a:endParaRPr lang="tr-TR"/>
          </a:p>
        </p:txBody>
      </p:sp>
      <p:sp>
        <p:nvSpPr>
          <p:cNvPr id="8" name="İçerik Yer Tutucusu 7"/>
          <p:cNvSpPr>
            <a:spLocks noGrp="1"/>
          </p:cNvSpPr>
          <p:nvPr>
            <p:ph sz="quarter" idx="1"/>
          </p:nvPr>
        </p:nvSpPr>
        <p:spPr>
          <a:xfrm>
            <a:off x="402336" y="1527048"/>
            <a:ext cx="11338560" cy="45720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22417382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Dikdörtgen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Metin Yer Tutucusu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a:t>
            </a:r>
          </a:p>
        </p:txBody>
      </p:sp>
      <p:sp>
        <p:nvSpPr>
          <p:cNvPr id="13" name="Dikdörtgen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ikdörtgen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8759F581-4F86-4064-92B8-2BCDAE0B610E}" type="datetimeFigureOut">
              <a:rPr lang="tr-TR" smtClean="0"/>
              <a:t>26.04.2025</a:t>
            </a:fld>
            <a:endParaRPr lang="tr-TR"/>
          </a:p>
        </p:txBody>
      </p:sp>
      <p:sp>
        <p:nvSpPr>
          <p:cNvPr id="8" name="Düz Bağlayıcı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ayt Numarası Yer Tutucusu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13DBEDBB-9EDD-464C-B936-E8A04DB3912E}" type="slidenum">
              <a:rPr lang="tr-TR" smtClean="0"/>
              <a:t>‹#›</a:t>
            </a:fld>
            <a:endParaRPr lang="tr-TR"/>
          </a:p>
        </p:txBody>
      </p:sp>
      <p:sp>
        <p:nvSpPr>
          <p:cNvPr id="2" name="Başlık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tr-TR"/>
              <a:t>Asıl başlık stili için tıklatın</a:t>
            </a:r>
            <a:endParaRPr kumimoji="0" lang="en-US"/>
          </a:p>
        </p:txBody>
      </p:sp>
    </p:spTree>
    <p:extLst>
      <p:ext uri="{BB962C8B-B14F-4D97-AF65-F5344CB8AC3E}">
        <p14:creationId xmlns:p14="http://schemas.microsoft.com/office/powerpoint/2010/main" val="6483990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02336" y="228600"/>
            <a:ext cx="11379200" cy="758952"/>
          </a:xfrm>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a:xfrm>
            <a:off x="7721600" y="6409944"/>
            <a:ext cx="4059936" cy="365760"/>
          </a:xfrm>
        </p:spPr>
        <p:txBody>
          <a:bodyPr/>
          <a:lstStyle/>
          <a:p>
            <a:fld id="{8759F581-4F86-4064-92B8-2BCDAE0B610E}" type="datetimeFigureOut">
              <a:rPr lang="tr-TR" smtClean="0"/>
              <a:t>26.04.2025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DBEDBB-9EDD-464C-B936-E8A04DB3912E}" type="slidenum">
              <a:rPr lang="tr-TR" smtClean="0"/>
              <a:t>‹#›</a:t>
            </a:fld>
            <a:endParaRPr lang="tr-TR"/>
          </a:p>
        </p:txBody>
      </p:sp>
      <p:sp>
        <p:nvSpPr>
          <p:cNvPr id="8" name="Düz Bağlayıcı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İçerik Yer Tutucusu 9"/>
          <p:cNvSpPr>
            <a:spLocks noGrp="1"/>
          </p:cNvSpPr>
          <p:nvPr>
            <p:ph sz="half" idx="1"/>
          </p:nvPr>
        </p:nvSpPr>
        <p:spPr>
          <a:xfrm>
            <a:off x="402336" y="1371600"/>
            <a:ext cx="5384800" cy="4681728"/>
          </a:xfrm>
        </p:spPr>
        <p:txBody>
          <a:bodyPr/>
          <a:lstStyle>
            <a:lvl1pPr>
              <a:defRPr sz="2500"/>
            </a:lvl1p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İçerik Yer Tutucusu 11"/>
          <p:cNvSpPr>
            <a:spLocks noGrp="1"/>
          </p:cNvSpPr>
          <p:nvPr>
            <p:ph sz="half" idx="2"/>
          </p:nvPr>
        </p:nvSpPr>
        <p:spPr>
          <a:xfrm>
            <a:off x="6400800" y="1371600"/>
            <a:ext cx="5384800" cy="4681728"/>
          </a:xfrm>
        </p:spPr>
        <p:txBody>
          <a:bodyPr/>
          <a:lstStyle>
            <a:lvl1pPr>
              <a:defRPr sz="2500"/>
            </a:lvl1p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13353086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Dikdörtgen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Dikdörtgen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Dikdörtgen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Dikdörtgen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ikdörtgen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Metin Yer Tutucusu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a:t>
            </a:r>
          </a:p>
        </p:txBody>
      </p:sp>
      <p:sp>
        <p:nvSpPr>
          <p:cNvPr id="4" name="Metin Yer Tutucusu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a:t>
            </a:r>
          </a:p>
        </p:txBody>
      </p:sp>
      <p:sp>
        <p:nvSpPr>
          <p:cNvPr id="7" name="Veri Yer Tutucusu 6"/>
          <p:cNvSpPr>
            <a:spLocks noGrp="1"/>
          </p:cNvSpPr>
          <p:nvPr>
            <p:ph type="dt" sz="half" idx="10"/>
          </p:nvPr>
        </p:nvSpPr>
        <p:spPr/>
        <p:txBody>
          <a:bodyPr/>
          <a:lstStyle/>
          <a:p>
            <a:fld id="{8759F581-4F86-4064-92B8-2BCDAE0B610E}" type="datetimeFigureOut">
              <a:rPr lang="tr-TR" smtClean="0"/>
              <a:t>26.04.2025</a:t>
            </a:fld>
            <a:endParaRPr lang="tr-TR"/>
          </a:p>
        </p:txBody>
      </p:sp>
      <p:sp>
        <p:nvSpPr>
          <p:cNvPr id="8" name="Altbilgi Yer Tutucusu 7"/>
          <p:cNvSpPr>
            <a:spLocks noGrp="1"/>
          </p:cNvSpPr>
          <p:nvPr>
            <p:ph type="ftr" sz="quarter" idx="11"/>
          </p:nvPr>
        </p:nvSpPr>
        <p:spPr>
          <a:xfrm>
            <a:off x="406400" y="6409944"/>
            <a:ext cx="4775200" cy="365760"/>
          </a:xfrm>
        </p:spPr>
        <p:txBody>
          <a:bodyPr/>
          <a:lstStyle/>
          <a:p>
            <a:endParaRPr lang="tr-TR"/>
          </a:p>
        </p:txBody>
      </p:sp>
      <p:sp>
        <p:nvSpPr>
          <p:cNvPr id="15" name="Düz Bağlayıcı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İçerik Yer Tutucusu 23"/>
          <p:cNvSpPr>
            <a:spLocks noGrp="1"/>
          </p:cNvSpPr>
          <p:nvPr>
            <p:ph sz="quarter" idx="2"/>
          </p:nvPr>
        </p:nvSpPr>
        <p:spPr>
          <a:xfrm>
            <a:off x="402336" y="2471383"/>
            <a:ext cx="5388864" cy="3818404"/>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İçerik Yer Tutucusu 25"/>
          <p:cNvSpPr>
            <a:spLocks noGrp="1"/>
          </p:cNvSpPr>
          <p:nvPr>
            <p:ph sz="quarter" idx="4"/>
          </p:nvPr>
        </p:nvSpPr>
        <p:spPr>
          <a:xfrm>
            <a:off x="6400800" y="2471383"/>
            <a:ext cx="5384800" cy="3822192"/>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ayt Numarası Yer Tutucusu 8"/>
          <p:cNvSpPr>
            <a:spLocks noGrp="1"/>
          </p:cNvSpPr>
          <p:nvPr>
            <p:ph type="sldNum" sz="quarter" idx="12"/>
          </p:nvPr>
        </p:nvSpPr>
        <p:spPr>
          <a:xfrm>
            <a:off x="5791200" y="1042417"/>
            <a:ext cx="609600" cy="441325"/>
          </a:xfrm>
        </p:spPr>
        <p:txBody>
          <a:bodyPr/>
          <a:lstStyle>
            <a:lvl1pPr algn="ctr">
              <a:defRPr/>
            </a:lvl1pPr>
          </a:lstStyle>
          <a:p>
            <a:fld id="{13DBEDBB-9EDD-464C-B936-E8A04DB3912E}" type="slidenum">
              <a:rPr lang="tr-TR" smtClean="0"/>
              <a:t>‹#›</a:t>
            </a:fld>
            <a:endParaRPr lang="tr-TR"/>
          </a:p>
        </p:txBody>
      </p:sp>
      <p:sp>
        <p:nvSpPr>
          <p:cNvPr id="23" name="Başlık 22"/>
          <p:cNvSpPr>
            <a:spLocks noGrp="1"/>
          </p:cNvSpPr>
          <p:nvPr>
            <p:ph type="title"/>
          </p:nvPr>
        </p:nvSpPr>
        <p:spPr/>
        <p:txBody>
          <a:bodyPr rtlCol="0" anchor="b" anchorCtr="0"/>
          <a:lstStyle/>
          <a:p>
            <a:r>
              <a:rPr kumimoji="0" lang="tr-TR"/>
              <a:t>Asıl başlık stili için tıklatın</a:t>
            </a:r>
            <a:endParaRPr kumimoji="0" lang="en-US"/>
          </a:p>
        </p:txBody>
      </p:sp>
    </p:spTree>
    <p:extLst>
      <p:ext uri="{BB962C8B-B14F-4D97-AF65-F5344CB8AC3E}">
        <p14:creationId xmlns:p14="http://schemas.microsoft.com/office/powerpoint/2010/main" val="7245863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8759F581-4F86-4064-92B8-2BCDAE0B610E}" type="datetimeFigureOut">
              <a:rPr lang="tr-TR" smtClean="0"/>
              <a:t>26.04.2025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5791200" y="1036021"/>
            <a:ext cx="609600" cy="441325"/>
          </a:xfrm>
        </p:spPr>
        <p:txBody>
          <a:bodyPr/>
          <a:lstStyle/>
          <a:p>
            <a:fld id="{13DBEDBB-9EDD-464C-B936-E8A04DB3912E}" type="slidenum">
              <a:rPr lang="tr-TR" smtClean="0"/>
              <a:t>‹#›</a:t>
            </a:fld>
            <a:endParaRPr lang="tr-TR"/>
          </a:p>
        </p:txBody>
      </p:sp>
    </p:spTree>
    <p:extLst>
      <p:ext uri="{BB962C8B-B14F-4D97-AF65-F5344CB8AC3E}">
        <p14:creationId xmlns:p14="http://schemas.microsoft.com/office/powerpoint/2010/main" val="373646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Dikdörtgen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Dikdörtgen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Dikdörtgen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ikdörtgen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Dikdörtgen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Veri Yer Tutucusu 1"/>
          <p:cNvSpPr>
            <a:spLocks noGrp="1"/>
          </p:cNvSpPr>
          <p:nvPr>
            <p:ph type="dt" sz="half" idx="10"/>
          </p:nvPr>
        </p:nvSpPr>
        <p:spPr/>
        <p:txBody>
          <a:bodyPr/>
          <a:lstStyle/>
          <a:p>
            <a:fld id="{8759F581-4F86-4064-92B8-2BCDAE0B610E}" type="datetimeFigureOut">
              <a:rPr lang="tr-TR" smtClean="0"/>
              <a:t>26.04.2025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5689600" y="6324600"/>
            <a:ext cx="812800" cy="441324"/>
          </a:xfrm>
        </p:spPr>
        <p:txBody>
          <a:bodyPr/>
          <a:lstStyle>
            <a:lvl1pPr>
              <a:defRPr>
                <a:solidFill>
                  <a:srgbClr val="FFFFFF"/>
                </a:solidFill>
              </a:defRPr>
            </a:lvl1pPr>
          </a:lstStyle>
          <a:p>
            <a:fld id="{13DBEDBB-9EDD-464C-B936-E8A04DB3912E}" type="slidenum">
              <a:rPr lang="tr-TR" smtClean="0"/>
              <a:t>‹#›</a:t>
            </a:fld>
            <a:endParaRPr lang="tr-TR"/>
          </a:p>
        </p:txBody>
      </p:sp>
    </p:spTree>
    <p:extLst>
      <p:ext uri="{BB962C8B-B14F-4D97-AF65-F5344CB8AC3E}">
        <p14:creationId xmlns:p14="http://schemas.microsoft.com/office/powerpoint/2010/main" val="134937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Dikdörtgen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Dikdörtgen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Başlık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tr-TR"/>
              <a:t>Asıl başlık stili için tıklatın</a:t>
            </a:r>
            <a:endParaRPr kumimoji="0" lang="en-US"/>
          </a:p>
        </p:txBody>
      </p:sp>
      <p:sp>
        <p:nvSpPr>
          <p:cNvPr id="3" name="Metin Yer Tutucusu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a:t>
            </a:r>
          </a:p>
        </p:txBody>
      </p:sp>
      <p:sp>
        <p:nvSpPr>
          <p:cNvPr id="8" name="Dikdörtgen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Düz Bağlayıcı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İçerik Yer Tutucusu 19"/>
          <p:cNvSpPr>
            <a:spLocks noGrp="1"/>
          </p:cNvSpPr>
          <p:nvPr>
            <p:ph sz="quarter" idx="1"/>
          </p:nvPr>
        </p:nvSpPr>
        <p:spPr>
          <a:xfrm>
            <a:off x="4165600" y="685800"/>
            <a:ext cx="7518400" cy="5410200"/>
          </a:xfrm>
        </p:spPr>
        <p:txBody>
          <a:bodyPr/>
          <a:lstStyle/>
          <a:p>
            <a:pPr lvl="0" eaLnBrk="1" latinLnBrk="0" hangingPunct="1"/>
            <a:r>
              <a:rPr lang="tr-TR"/>
              <a:t>Asıl metin stillerini düzenle</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ayt Numarası Yer Tutucusu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13DBEDBB-9EDD-464C-B936-E8A04DB3912E}" type="slidenum">
              <a:rPr lang="tr-TR" smtClean="0"/>
              <a:t>‹#›</a:t>
            </a:fld>
            <a:endParaRPr lang="tr-TR"/>
          </a:p>
        </p:txBody>
      </p:sp>
      <p:sp>
        <p:nvSpPr>
          <p:cNvPr id="21" name="Dikdörtgen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Veri Yer Tutucusu 4"/>
          <p:cNvSpPr>
            <a:spLocks noGrp="1"/>
          </p:cNvSpPr>
          <p:nvPr>
            <p:ph type="dt" sz="half" idx="10"/>
          </p:nvPr>
        </p:nvSpPr>
        <p:spPr/>
        <p:txBody>
          <a:bodyPr/>
          <a:lstStyle/>
          <a:p>
            <a:fld id="{8759F581-4F86-4064-92B8-2BCDAE0B610E}" type="datetimeFigureOut">
              <a:rPr lang="tr-TR" smtClean="0"/>
              <a:t>26.04.2025</a:t>
            </a:fld>
            <a:endParaRPr lang="tr-TR"/>
          </a:p>
        </p:txBody>
      </p:sp>
      <p:sp>
        <p:nvSpPr>
          <p:cNvPr id="6" name="Altbilgi Yer Tutucusu 5"/>
          <p:cNvSpPr>
            <a:spLocks noGrp="1"/>
          </p:cNvSpPr>
          <p:nvPr>
            <p:ph type="ftr" sz="quarter" idx="11"/>
          </p:nvPr>
        </p:nvSpPr>
        <p:spPr>
          <a:xfrm>
            <a:off x="402336" y="6410848"/>
            <a:ext cx="4511040" cy="365760"/>
          </a:xfrm>
        </p:spPr>
        <p:txBody>
          <a:bodyPr/>
          <a:lstStyle/>
          <a:p>
            <a:endParaRPr lang="tr-TR"/>
          </a:p>
        </p:txBody>
      </p:sp>
    </p:spTree>
    <p:extLst>
      <p:ext uri="{BB962C8B-B14F-4D97-AF65-F5344CB8AC3E}">
        <p14:creationId xmlns:p14="http://schemas.microsoft.com/office/powerpoint/2010/main" val="12352144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Dikdörtgen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Dikdörtgen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Dikdörtgen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Dikdörtgen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ayt Numarası Yer Tutucusu 6"/>
          <p:cNvSpPr>
            <a:spLocks noGrp="1"/>
          </p:cNvSpPr>
          <p:nvPr>
            <p:ph type="sldNum" sz="quarter" idx="12"/>
          </p:nvPr>
        </p:nvSpPr>
        <p:spPr>
          <a:xfrm>
            <a:off x="1828800" y="312739"/>
            <a:ext cx="609600" cy="441325"/>
          </a:xfrm>
        </p:spPr>
        <p:txBody>
          <a:bodyPr/>
          <a:lstStyle/>
          <a:p>
            <a:fld id="{13DBEDBB-9EDD-464C-B936-E8A04DB3912E}" type="slidenum">
              <a:rPr lang="tr-TR" smtClean="0"/>
              <a:t>‹#›</a:t>
            </a:fld>
            <a:endParaRPr lang="tr-TR"/>
          </a:p>
        </p:txBody>
      </p:sp>
      <p:sp>
        <p:nvSpPr>
          <p:cNvPr id="2" name="Başlık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tr-TR"/>
              <a:t>Asıl başlık stili için tıklatın</a:t>
            </a:r>
            <a:endParaRPr kumimoji="0" lang="en-US"/>
          </a:p>
        </p:txBody>
      </p:sp>
      <p:sp>
        <p:nvSpPr>
          <p:cNvPr id="3" name="Resim Yer Tutucusu 2"/>
          <p:cNvSpPr>
            <a:spLocks noGrp="1"/>
          </p:cNvSpPr>
          <p:nvPr>
            <p:ph type="pic" idx="1"/>
          </p:nvPr>
        </p:nvSpPr>
        <p:spPr>
          <a:xfrm>
            <a:off x="4000500" y="609600"/>
            <a:ext cx="7823200" cy="4267200"/>
          </a:xfrm>
        </p:spPr>
        <p:txBody>
          <a:bodyPr/>
          <a:lstStyle>
            <a:lvl1pPr marL="0" indent="0">
              <a:buNone/>
              <a:defRPr sz="3200"/>
            </a:lvl1pPr>
          </a:lstStyle>
          <a:p>
            <a:r>
              <a:rPr kumimoji="0" lang="tr-TR"/>
              <a:t>Resim eklemek için simgeyi tıklatın</a:t>
            </a:r>
            <a:endParaRPr kumimoji="0" lang="en-US" dirty="0"/>
          </a:p>
        </p:txBody>
      </p:sp>
      <p:sp>
        <p:nvSpPr>
          <p:cNvPr id="4" name="Metin Yer Tutucusu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a:t>Asıl metin stillerini düzenle</a:t>
            </a:r>
          </a:p>
        </p:txBody>
      </p:sp>
      <p:sp>
        <p:nvSpPr>
          <p:cNvPr id="22" name="Dikdörtgen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Veri Yer Tutucusu 4"/>
          <p:cNvSpPr>
            <a:spLocks noGrp="1"/>
          </p:cNvSpPr>
          <p:nvPr>
            <p:ph type="dt" sz="half" idx="10"/>
          </p:nvPr>
        </p:nvSpPr>
        <p:spPr>
          <a:xfrm>
            <a:off x="7717536" y="6404984"/>
            <a:ext cx="4059936" cy="365760"/>
          </a:xfrm>
        </p:spPr>
        <p:txBody>
          <a:bodyPr/>
          <a:lstStyle/>
          <a:p>
            <a:fld id="{8759F581-4F86-4064-92B8-2BCDAE0B610E}" type="datetimeFigureOut">
              <a:rPr lang="tr-TR" smtClean="0"/>
              <a:t>26.04.2025</a:t>
            </a:fld>
            <a:endParaRPr lang="tr-TR"/>
          </a:p>
        </p:txBody>
      </p:sp>
      <p:sp>
        <p:nvSpPr>
          <p:cNvPr id="6" name="Altbilgi Yer Tutucusu 5"/>
          <p:cNvSpPr>
            <a:spLocks noGrp="1"/>
          </p:cNvSpPr>
          <p:nvPr>
            <p:ph type="ftr" sz="quarter" idx="11"/>
          </p:nvPr>
        </p:nvSpPr>
        <p:spPr>
          <a:xfrm>
            <a:off x="402336" y="6410848"/>
            <a:ext cx="4779264" cy="365760"/>
          </a:xfrm>
        </p:spPr>
        <p:txBody>
          <a:bodyPr/>
          <a:lstStyle/>
          <a:p>
            <a:endParaRPr lang="tr-TR"/>
          </a:p>
        </p:txBody>
      </p:sp>
    </p:spTree>
    <p:extLst>
      <p:ext uri="{BB962C8B-B14F-4D97-AF65-F5344CB8AC3E}">
        <p14:creationId xmlns:p14="http://schemas.microsoft.com/office/powerpoint/2010/main" val="101942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Dikdörtgen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Dikdörtgen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Dikdörtgen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Veri Yer Tutucusu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8759F581-4F86-4064-92B8-2BCDAE0B610E}" type="datetimeFigureOut">
              <a:rPr lang="tr-TR" smtClean="0"/>
              <a:t>26.04.2025</a:t>
            </a:fld>
            <a:endParaRPr lang="tr-TR"/>
          </a:p>
        </p:txBody>
      </p:sp>
      <p:sp>
        <p:nvSpPr>
          <p:cNvPr id="3" name="Altbilgi Yer Tutucusu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Düz Bağlayıcı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ayt Numarası Yer Tutucusu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DBEDBB-9EDD-464C-B936-E8A04DB3912E}" type="slidenum">
              <a:rPr lang="tr-TR" smtClean="0"/>
              <a:t>‹#›</a:t>
            </a:fld>
            <a:endParaRPr lang="tr-TR"/>
          </a:p>
        </p:txBody>
      </p:sp>
      <p:sp>
        <p:nvSpPr>
          <p:cNvPr id="22" name="Başlık Yer Tutucusu 21"/>
          <p:cNvSpPr>
            <a:spLocks noGrp="1"/>
          </p:cNvSpPr>
          <p:nvPr>
            <p:ph type="title"/>
          </p:nvPr>
        </p:nvSpPr>
        <p:spPr>
          <a:xfrm>
            <a:off x="402336" y="228600"/>
            <a:ext cx="11379200" cy="758952"/>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extLst>
      <p:ext uri="{BB962C8B-B14F-4D97-AF65-F5344CB8AC3E}">
        <p14:creationId xmlns:p14="http://schemas.microsoft.com/office/powerpoint/2010/main" val="522947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p:txBody>
          <a:bodyPr>
            <a:normAutofit/>
          </a:bodyPr>
          <a:lstStyle/>
          <a:p>
            <a:r>
              <a:rPr lang="tr-TR" sz="2000" dirty="0"/>
              <a:t>D</a:t>
            </a:r>
            <a:r>
              <a:rPr lang="tr-TR" sz="2000" cap="none" dirty="0"/>
              <a:t>r</a:t>
            </a:r>
            <a:r>
              <a:rPr lang="tr-TR" sz="2000" dirty="0"/>
              <a:t>. S</a:t>
            </a:r>
            <a:r>
              <a:rPr lang="tr-TR" sz="2000" cap="none" dirty="0"/>
              <a:t>erhat</a:t>
            </a:r>
            <a:r>
              <a:rPr lang="tr-TR" sz="2000" dirty="0"/>
              <a:t> Çelik</a:t>
            </a:r>
          </a:p>
          <a:p>
            <a:endParaRPr lang="tr-TR" sz="2000" dirty="0"/>
          </a:p>
          <a:p>
            <a:r>
              <a:rPr lang="tr-TR" sz="2000" cap="none" dirty="0"/>
              <a:t>Yıldırım Beyazıt Üniversitesi, Yenimahalle Eğitim ve Araştırma Hastanesi, Ankara</a:t>
            </a:r>
          </a:p>
        </p:txBody>
      </p:sp>
      <p:sp>
        <p:nvSpPr>
          <p:cNvPr id="3" name="Unvan 2"/>
          <p:cNvSpPr>
            <a:spLocks noGrp="1"/>
          </p:cNvSpPr>
          <p:nvPr>
            <p:ph type="title"/>
          </p:nvPr>
        </p:nvSpPr>
        <p:spPr/>
        <p:txBody>
          <a:bodyPr/>
          <a:lstStyle/>
          <a:p>
            <a:r>
              <a:rPr lang="tr-TR" b="1" dirty="0" smtClean="0"/>
              <a:t>Hemofilide İnhibitör Kavramı ve  Tedavisi</a:t>
            </a:r>
            <a:endParaRPr lang="tr-TR"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7" y="4741334"/>
            <a:ext cx="4741334" cy="1559983"/>
          </a:xfrm>
          <a:prstGeom prst="rect">
            <a:avLst/>
          </a:prstGeom>
        </p:spPr>
      </p:pic>
    </p:spTree>
    <p:extLst>
      <p:ext uri="{BB962C8B-B14F-4D97-AF65-F5344CB8AC3E}">
        <p14:creationId xmlns:p14="http://schemas.microsoft.com/office/powerpoint/2010/main" val="550692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3600" dirty="0" err="1">
                <a:solidFill>
                  <a:schemeClr val="tx1"/>
                </a:solidFill>
              </a:rPr>
              <a:t>İmmün</a:t>
            </a:r>
            <a:r>
              <a:rPr lang="en-US" sz="3600" dirty="0">
                <a:solidFill>
                  <a:schemeClr val="tx1"/>
                </a:solidFill>
              </a:rPr>
              <a:t> </a:t>
            </a:r>
            <a:r>
              <a:rPr lang="en-US" sz="3600" dirty="0" err="1">
                <a:solidFill>
                  <a:schemeClr val="tx1"/>
                </a:solidFill>
              </a:rPr>
              <a:t>tolerans</a:t>
            </a:r>
            <a:r>
              <a:rPr lang="en-US" sz="3600" dirty="0">
                <a:solidFill>
                  <a:schemeClr val="tx1"/>
                </a:solidFill>
              </a:rPr>
              <a:t> </a:t>
            </a:r>
            <a:r>
              <a:rPr lang="en-US" sz="3600" dirty="0" err="1">
                <a:solidFill>
                  <a:schemeClr val="tx1"/>
                </a:solidFill>
              </a:rPr>
              <a:t>indüksiyonu</a:t>
            </a:r>
            <a:r>
              <a:rPr lang="en-US" sz="3600" dirty="0">
                <a:solidFill>
                  <a:schemeClr val="tx1"/>
                </a:solidFill>
              </a:rPr>
              <a:t> (ITI</a:t>
            </a:r>
            <a:r>
              <a:rPr lang="en-US" sz="3600" dirty="0" smtClean="0">
                <a:solidFill>
                  <a:schemeClr val="tx1"/>
                </a:solidFill>
              </a:rPr>
              <a:t>)</a:t>
            </a:r>
            <a:endParaRPr lang="tr-TR" dirty="0"/>
          </a:p>
        </p:txBody>
      </p:sp>
      <p:sp>
        <p:nvSpPr>
          <p:cNvPr id="3" name="İçerik Yer Tutucusu 2"/>
          <p:cNvSpPr>
            <a:spLocks noGrp="1"/>
          </p:cNvSpPr>
          <p:nvPr>
            <p:ph sz="quarter" idx="1"/>
          </p:nvPr>
        </p:nvSpPr>
        <p:spPr/>
        <p:txBody>
          <a:bodyPr/>
          <a:lstStyle/>
          <a:p>
            <a:pPr>
              <a:buFont typeface="Wingdings" pitchFamily="2" charset="2"/>
              <a:buChar char="Ø"/>
            </a:pPr>
            <a:r>
              <a:rPr lang="en-US" b="1" dirty="0" err="1"/>
              <a:t>Amaç</a:t>
            </a:r>
            <a:endParaRPr lang="en-US" b="1" dirty="0"/>
          </a:p>
          <a:p>
            <a:r>
              <a:rPr lang="en-US" dirty="0" err="1"/>
              <a:t>İnhibitörü</a:t>
            </a:r>
            <a:r>
              <a:rPr lang="en-US" dirty="0"/>
              <a:t> </a:t>
            </a:r>
            <a:r>
              <a:rPr lang="en-US" dirty="0" err="1"/>
              <a:t>ortadan</a:t>
            </a:r>
            <a:r>
              <a:rPr lang="en-US" dirty="0"/>
              <a:t> </a:t>
            </a:r>
            <a:r>
              <a:rPr lang="en-US" dirty="0" err="1"/>
              <a:t>kaldırmak</a:t>
            </a:r>
            <a:endParaRPr lang="en-US" dirty="0"/>
          </a:p>
          <a:p>
            <a:pPr>
              <a:buFont typeface="Wingdings" pitchFamily="2" charset="2"/>
              <a:buChar char="Ø"/>
            </a:pPr>
            <a:r>
              <a:rPr lang="en-US" b="1" dirty="0"/>
              <a:t>Ne zaman?</a:t>
            </a:r>
          </a:p>
          <a:p>
            <a:r>
              <a:rPr lang="en-US" dirty="0" err="1"/>
              <a:t>Persistan</a:t>
            </a:r>
            <a:r>
              <a:rPr lang="en-US" dirty="0"/>
              <a:t> </a:t>
            </a:r>
            <a:r>
              <a:rPr lang="en-US" dirty="0" err="1"/>
              <a:t>ve</a:t>
            </a:r>
            <a:r>
              <a:rPr lang="en-US" dirty="0"/>
              <a:t> </a:t>
            </a:r>
            <a:r>
              <a:rPr lang="en-US" dirty="0" err="1"/>
              <a:t>yüksek</a:t>
            </a:r>
            <a:r>
              <a:rPr lang="en-US" dirty="0"/>
              <a:t> </a:t>
            </a:r>
            <a:r>
              <a:rPr lang="en-US" dirty="0" err="1"/>
              <a:t>titreli</a:t>
            </a:r>
            <a:r>
              <a:rPr lang="en-US" dirty="0"/>
              <a:t> </a:t>
            </a:r>
            <a:r>
              <a:rPr lang="en-US" dirty="0" err="1"/>
              <a:t>inhibitörde</a:t>
            </a:r>
            <a:r>
              <a:rPr lang="en-US" dirty="0"/>
              <a:t> (≥5 BU/mL)</a:t>
            </a:r>
          </a:p>
          <a:p>
            <a:pPr>
              <a:buFont typeface="Wingdings" pitchFamily="2" charset="2"/>
              <a:buChar char="Ø"/>
            </a:pPr>
            <a:r>
              <a:rPr lang="en-US" b="1" dirty="0" err="1"/>
              <a:t>Nasıl</a:t>
            </a:r>
            <a:r>
              <a:rPr lang="en-US" b="1" dirty="0"/>
              <a:t>?</a:t>
            </a:r>
          </a:p>
          <a:p>
            <a:r>
              <a:rPr lang="en-US" dirty="0" err="1"/>
              <a:t>Yüksek</a:t>
            </a:r>
            <a:r>
              <a:rPr lang="en-US" dirty="0"/>
              <a:t> </a:t>
            </a:r>
            <a:r>
              <a:rPr lang="en-US" dirty="0" err="1"/>
              <a:t>doz</a:t>
            </a:r>
            <a:r>
              <a:rPr lang="en-US" dirty="0"/>
              <a:t> FVIII ± </a:t>
            </a:r>
            <a:r>
              <a:rPr lang="en-US" dirty="0" err="1"/>
              <a:t>immünsüpresyon</a:t>
            </a:r>
            <a:endParaRPr lang="en-US" dirty="0"/>
          </a:p>
          <a:p>
            <a:pPr>
              <a:buFont typeface="Wingdings" pitchFamily="2" charset="2"/>
              <a:buChar char="Ø"/>
            </a:pPr>
            <a:r>
              <a:rPr lang="en-US" b="1" dirty="0"/>
              <a:t>Ne </a:t>
            </a:r>
            <a:r>
              <a:rPr lang="tr-TR" b="1" dirty="0" smtClean="0"/>
              <a:t>kadar</a:t>
            </a:r>
            <a:r>
              <a:rPr lang="en-US" b="1" dirty="0" smtClean="0"/>
              <a:t> </a:t>
            </a:r>
            <a:r>
              <a:rPr lang="en-US" b="1" dirty="0" err="1"/>
              <a:t>başarılı</a:t>
            </a:r>
            <a:r>
              <a:rPr lang="en-US" b="1" dirty="0"/>
              <a:t>?</a:t>
            </a:r>
            <a:r>
              <a:rPr lang="tr-TR" b="1" dirty="0"/>
              <a:t> (%60-80)</a:t>
            </a:r>
            <a:endParaRPr lang="en-US" b="1" dirty="0"/>
          </a:p>
          <a:p>
            <a:r>
              <a:rPr lang="en-US" dirty="0" err="1"/>
              <a:t>İnhibitör</a:t>
            </a:r>
            <a:r>
              <a:rPr lang="en-US" dirty="0"/>
              <a:t> </a:t>
            </a:r>
            <a:r>
              <a:rPr lang="en-US" dirty="0" err="1"/>
              <a:t>negatifleşir</a:t>
            </a:r>
            <a:r>
              <a:rPr lang="en-US" dirty="0"/>
              <a:t>, FVIII </a:t>
            </a:r>
            <a:r>
              <a:rPr lang="en-US" dirty="0" err="1"/>
              <a:t>yarılanma</a:t>
            </a:r>
            <a:r>
              <a:rPr lang="en-US" dirty="0"/>
              <a:t> </a:t>
            </a:r>
            <a:r>
              <a:rPr lang="en-US" dirty="0" err="1"/>
              <a:t>ömrü</a:t>
            </a:r>
            <a:r>
              <a:rPr lang="en-US" dirty="0"/>
              <a:t> </a:t>
            </a:r>
            <a:r>
              <a:rPr lang="en-US" dirty="0" err="1"/>
              <a:t>normale</a:t>
            </a:r>
            <a:r>
              <a:rPr lang="en-US" dirty="0"/>
              <a:t> </a:t>
            </a:r>
            <a:r>
              <a:rPr lang="en-US" dirty="0" err="1"/>
              <a:t>döner</a:t>
            </a:r>
            <a:endParaRPr lang="en-TR" dirty="0"/>
          </a:p>
        </p:txBody>
      </p:sp>
      <p:sp>
        <p:nvSpPr>
          <p:cNvPr id="4" name="Dikdörtgen 3"/>
          <p:cNvSpPr/>
          <p:nvPr/>
        </p:nvSpPr>
        <p:spPr>
          <a:xfrm>
            <a:off x="6576229" y="3592914"/>
            <a:ext cx="6096000" cy="1477328"/>
          </a:xfrm>
          <a:prstGeom prst="rect">
            <a:avLst/>
          </a:prstGeom>
        </p:spPr>
        <p:txBody>
          <a:bodyPr>
            <a:spAutoFit/>
          </a:bodyPr>
          <a:lstStyle/>
          <a:p>
            <a:r>
              <a:rPr lang="tr-TR" dirty="0"/>
              <a:t>Düzenli ve </a:t>
            </a:r>
            <a:r>
              <a:rPr lang="tr-TR" dirty="0" smtClean="0"/>
              <a:t>yüksek doz </a:t>
            </a:r>
            <a:r>
              <a:rPr lang="tr-TR" dirty="0"/>
              <a:t>faktör verilmesinin; </a:t>
            </a:r>
            <a:endParaRPr lang="tr-TR" dirty="0" smtClean="0"/>
          </a:p>
          <a:p>
            <a:pPr marL="285750" indent="-285750">
              <a:buFont typeface="Arial" panose="020B0604020202020204" pitchFamily="34" charset="0"/>
              <a:buChar char="•"/>
            </a:pPr>
            <a:r>
              <a:rPr lang="tr-TR" dirty="0" smtClean="0"/>
              <a:t>T-hücrelerinde </a:t>
            </a:r>
            <a:r>
              <a:rPr lang="tr-TR" dirty="0" err="1"/>
              <a:t>anerji</a:t>
            </a:r>
            <a:r>
              <a:rPr lang="tr-TR" dirty="0"/>
              <a:t>, </a:t>
            </a:r>
            <a:endParaRPr lang="tr-TR" dirty="0" smtClean="0"/>
          </a:p>
          <a:p>
            <a:pPr marL="285750" indent="-285750">
              <a:buFont typeface="Arial" panose="020B0604020202020204" pitchFamily="34" charset="0"/>
              <a:buChar char="•"/>
            </a:pPr>
            <a:r>
              <a:rPr lang="tr-TR" dirty="0" err="1" smtClean="0"/>
              <a:t>FVIII’e</a:t>
            </a:r>
            <a:r>
              <a:rPr lang="tr-TR" dirty="0" smtClean="0"/>
              <a:t> </a:t>
            </a:r>
            <a:r>
              <a:rPr lang="tr-TR" dirty="0"/>
              <a:t>spesifik </a:t>
            </a:r>
            <a:r>
              <a:rPr lang="tr-TR" dirty="0" smtClean="0"/>
              <a:t>antikor yapan </a:t>
            </a:r>
            <a:r>
              <a:rPr lang="tr-TR" dirty="0"/>
              <a:t>B-hücre </a:t>
            </a:r>
            <a:endParaRPr lang="tr-TR" dirty="0" smtClean="0"/>
          </a:p>
          <a:p>
            <a:r>
              <a:rPr lang="tr-TR" dirty="0" smtClean="0"/>
              <a:t>farklılaşmasının </a:t>
            </a:r>
            <a:r>
              <a:rPr lang="tr-TR" dirty="0" err="1" smtClean="0"/>
              <a:t>inhibisyonu</a:t>
            </a:r>
            <a:endParaRPr lang="tr-TR" dirty="0" smtClean="0"/>
          </a:p>
          <a:p>
            <a:pPr marL="285750" indent="-285750">
              <a:buFont typeface="Arial" panose="020B0604020202020204" pitchFamily="34" charset="0"/>
              <a:buChar char="•"/>
            </a:pPr>
            <a:r>
              <a:rPr lang="tr-TR" dirty="0" smtClean="0"/>
              <a:t>anti-</a:t>
            </a:r>
            <a:r>
              <a:rPr lang="tr-TR" dirty="0" err="1" smtClean="0"/>
              <a:t>idiyotipik</a:t>
            </a:r>
            <a:r>
              <a:rPr lang="tr-TR" dirty="0" smtClean="0"/>
              <a:t> antikorların oluşması</a:t>
            </a:r>
            <a:endParaRPr lang="tr-TR" dirty="0"/>
          </a:p>
        </p:txBody>
      </p:sp>
    </p:spTree>
    <p:extLst>
      <p:ext uri="{BB962C8B-B14F-4D97-AF65-F5344CB8AC3E}">
        <p14:creationId xmlns:p14="http://schemas.microsoft.com/office/powerpoint/2010/main" val="23931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302491" y="468038"/>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err="1"/>
              <a:t>İnhibitörlü</a:t>
            </a:r>
            <a:r>
              <a:rPr lang="tr-TR" dirty="0"/>
              <a:t> hemofilide tedavi seçenekleri</a:t>
            </a:r>
          </a:p>
        </p:txBody>
      </p:sp>
      <p:sp>
        <p:nvSpPr>
          <p:cNvPr id="3" name="Dikdörtgen 2"/>
          <p:cNvSpPr/>
          <p:nvPr/>
        </p:nvSpPr>
        <p:spPr>
          <a:xfrm>
            <a:off x="1066800" y="1801091"/>
            <a:ext cx="9850582" cy="235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814945" y="2272145"/>
            <a:ext cx="692818" cy="369332"/>
          </a:xfrm>
          <a:prstGeom prst="rect">
            <a:avLst/>
          </a:prstGeom>
          <a:noFill/>
        </p:spPr>
        <p:txBody>
          <a:bodyPr wrap="none" rtlCol="0">
            <a:spAutoFit/>
          </a:bodyPr>
          <a:lstStyle/>
          <a:p>
            <a:r>
              <a:rPr lang="tr-TR" dirty="0"/>
              <a:t>1980</a:t>
            </a:r>
          </a:p>
        </p:txBody>
      </p:sp>
      <p:sp>
        <p:nvSpPr>
          <p:cNvPr id="8" name="Metin kutusu 7"/>
          <p:cNvSpPr txBox="1"/>
          <p:nvPr/>
        </p:nvSpPr>
        <p:spPr>
          <a:xfrm>
            <a:off x="5992091" y="2272145"/>
            <a:ext cx="675185" cy="369332"/>
          </a:xfrm>
          <a:prstGeom prst="rect">
            <a:avLst/>
          </a:prstGeom>
          <a:noFill/>
        </p:spPr>
        <p:txBody>
          <a:bodyPr wrap="none" rtlCol="0">
            <a:spAutoFit/>
          </a:bodyPr>
          <a:lstStyle/>
          <a:p>
            <a:r>
              <a:rPr lang="tr-TR" dirty="0"/>
              <a:t>2015</a:t>
            </a:r>
          </a:p>
        </p:txBody>
      </p:sp>
      <p:sp>
        <p:nvSpPr>
          <p:cNvPr id="9" name="Metin kutusu 8"/>
          <p:cNvSpPr txBox="1"/>
          <p:nvPr/>
        </p:nvSpPr>
        <p:spPr>
          <a:xfrm>
            <a:off x="3332018" y="2272145"/>
            <a:ext cx="692818" cy="369332"/>
          </a:xfrm>
          <a:prstGeom prst="rect">
            <a:avLst/>
          </a:prstGeom>
          <a:noFill/>
        </p:spPr>
        <p:txBody>
          <a:bodyPr wrap="none" rtlCol="0">
            <a:spAutoFit/>
          </a:bodyPr>
          <a:lstStyle/>
          <a:p>
            <a:r>
              <a:rPr lang="tr-TR" dirty="0"/>
              <a:t>1990</a:t>
            </a:r>
          </a:p>
        </p:txBody>
      </p:sp>
      <p:sp>
        <p:nvSpPr>
          <p:cNvPr id="10" name="Metin kutusu 9"/>
          <p:cNvSpPr txBox="1"/>
          <p:nvPr/>
        </p:nvSpPr>
        <p:spPr>
          <a:xfrm>
            <a:off x="8465128" y="2272145"/>
            <a:ext cx="723275" cy="369332"/>
          </a:xfrm>
          <a:prstGeom prst="rect">
            <a:avLst/>
          </a:prstGeom>
          <a:noFill/>
        </p:spPr>
        <p:txBody>
          <a:bodyPr wrap="none" rtlCol="0">
            <a:spAutoFit/>
          </a:bodyPr>
          <a:lstStyle/>
          <a:p>
            <a:r>
              <a:rPr lang="tr-TR" dirty="0"/>
              <a:t>2020</a:t>
            </a:r>
          </a:p>
        </p:txBody>
      </p:sp>
      <p:cxnSp>
        <p:nvCxnSpPr>
          <p:cNvPr id="12" name="Düz Ok Bağlayıcısı 11"/>
          <p:cNvCxnSpPr/>
          <p:nvPr/>
        </p:nvCxnSpPr>
        <p:spPr>
          <a:xfrm>
            <a:off x="2660073" y="2456811"/>
            <a:ext cx="13854" cy="563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1042509" y="3061485"/>
            <a:ext cx="3262836" cy="923330"/>
          </a:xfrm>
          <a:prstGeom prst="rect">
            <a:avLst/>
          </a:prstGeom>
          <a:noFill/>
        </p:spPr>
        <p:txBody>
          <a:bodyPr wrap="square" rtlCol="0">
            <a:spAutoFit/>
          </a:bodyPr>
          <a:lstStyle/>
          <a:p>
            <a:pPr algn="ctr"/>
            <a:r>
              <a:rPr lang="tr-TR" dirty="0"/>
              <a:t>aktive </a:t>
            </a:r>
            <a:r>
              <a:rPr lang="tr-TR" dirty="0" err="1"/>
              <a:t>protrombin</a:t>
            </a:r>
            <a:r>
              <a:rPr lang="tr-TR" dirty="0"/>
              <a:t> kompleks konsantresi</a:t>
            </a:r>
          </a:p>
          <a:p>
            <a:pPr algn="ctr"/>
            <a:r>
              <a:rPr lang="tr-TR" dirty="0"/>
              <a:t>(</a:t>
            </a:r>
            <a:r>
              <a:rPr lang="tr-TR" dirty="0" err="1"/>
              <a:t>aPCC</a:t>
            </a:r>
            <a:r>
              <a:rPr lang="tr-TR" dirty="0"/>
              <a:t>)</a:t>
            </a:r>
          </a:p>
        </p:txBody>
      </p:sp>
      <p:cxnSp>
        <p:nvCxnSpPr>
          <p:cNvPr id="15" name="Düz Ok Bağlayıcısı 14"/>
          <p:cNvCxnSpPr/>
          <p:nvPr/>
        </p:nvCxnSpPr>
        <p:spPr>
          <a:xfrm>
            <a:off x="4471779" y="2359737"/>
            <a:ext cx="0" cy="1949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3202842" y="4447217"/>
            <a:ext cx="2537874" cy="646331"/>
          </a:xfrm>
          <a:prstGeom prst="rect">
            <a:avLst/>
          </a:prstGeom>
          <a:noFill/>
        </p:spPr>
        <p:txBody>
          <a:bodyPr wrap="none" rtlCol="0">
            <a:spAutoFit/>
          </a:bodyPr>
          <a:lstStyle/>
          <a:p>
            <a:r>
              <a:rPr lang="tr-TR" dirty="0" err="1"/>
              <a:t>Rekombinant</a:t>
            </a:r>
            <a:r>
              <a:rPr lang="tr-TR" dirty="0"/>
              <a:t> faktör 7a</a:t>
            </a:r>
          </a:p>
          <a:p>
            <a:pPr algn="ctr"/>
            <a:r>
              <a:rPr lang="tr-TR" dirty="0"/>
              <a:t>(</a:t>
            </a:r>
            <a:r>
              <a:rPr lang="tr-TR" dirty="0" err="1"/>
              <a:t>rFVIIa</a:t>
            </a:r>
            <a:r>
              <a:rPr lang="tr-TR" dirty="0"/>
              <a:t>)</a:t>
            </a:r>
          </a:p>
        </p:txBody>
      </p:sp>
      <p:cxnSp>
        <p:nvCxnSpPr>
          <p:cNvPr id="18" name="Düz Ok Bağlayıcısı 17"/>
          <p:cNvCxnSpPr/>
          <p:nvPr/>
        </p:nvCxnSpPr>
        <p:spPr>
          <a:xfrm>
            <a:off x="7051964" y="2431195"/>
            <a:ext cx="13854" cy="563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6333887" y="3045490"/>
            <a:ext cx="1463862" cy="369332"/>
          </a:xfrm>
          <a:prstGeom prst="rect">
            <a:avLst/>
          </a:prstGeom>
          <a:noFill/>
        </p:spPr>
        <p:txBody>
          <a:bodyPr wrap="none" rtlCol="0">
            <a:spAutoFit/>
          </a:bodyPr>
          <a:lstStyle/>
          <a:p>
            <a:r>
              <a:rPr lang="tr-TR" dirty="0" err="1"/>
              <a:t>Emicizumab</a:t>
            </a:r>
            <a:endParaRPr lang="tr-TR" dirty="0"/>
          </a:p>
        </p:txBody>
      </p:sp>
      <p:cxnSp>
        <p:nvCxnSpPr>
          <p:cNvPr id="20" name="Düz Ok Bağlayıcısı 19"/>
          <p:cNvCxnSpPr/>
          <p:nvPr/>
        </p:nvCxnSpPr>
        <p:spPr>
          <a:xfrm>
            <a:off x="9881529" y="2402540"/>
            <a:ext cx="0" cy="1120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Metin kutusu 20"/>
          <p:cNvSpPr txBox="1"/>
          <p:nvPr/>
        </p:nvSpPr>
        <p:spPr>
          <a:xfrm>
            <a:off x="9156010" y="3773770"/>
            <a:ext cx="1451038" cy="923330"/>
          </a:xfrm>
          <a:prstGeom prst="rect">
            <a:avLst/>
          </a:prstGeom>
          <a:noFill/>
        </p:spPr>
        <p:txBody>
          <a:bodyPr wrap="none" rtlCol="0">
            <a:spAutoFit/>
          </a:bodyPr>
          <a:lstStyle/>
          <a:p>
            <a:pPr algn="ctr"/>
            <a:r>
              <a:rPr lang="tr-TR" dirty="0"/>
              <a:t>Mim8 </a:t>
            </a:r>
          </a:p>
          <a:p>
            <a:pPr algn="ctr"/>
            <a:r>
              <a:rPr lang="tr-TR" dirty="0" err="1"/>
              <a:t>Fitusiran</a:t>
            </a:r>
            <a:endParaRPr lang="tr-TR" dirty="0"/>
          </a:p>
          <a:p>
            <a:pPr algn="ctr"/>
            <a:r>
              <a:rPr lang="tr-TR" dirty="0" err="1"/>
              <a:t>Concizumab</a:t>
            </a:r>
            <a:endParaRPr lang="tr-TR" dirty="0"/>
          </a:p>
        </p:txBody>
      </p:sp>
    </p:spTree>
    <p:extLst>
      <p:ext uri="{BB962C8B-B14F-4D97-AF65-F5344CB8AC3E}">
        <p14:creationId xmlns:p14="http://schemas.microsoft.com/office/powerpoint/2010/main" val="21676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77645" y="347134"/>
            <a:ext cx="11379200" cy="758952"/>
          </a:xfrm>
          <a:prstGeom prst="rect">
            <a:avLst/>
          </a:prstGeom>
        </p:spPr>
        <p:txBody>
          <a:bodyPr>
            <a:normAutofit fontScale="8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smtClean="0"/>
              <a:t>Akut Kanama Tedavisi</a:t>
            </a:r>
            <a:br>
              <a:rPr lang="tr-TR" smtClean="0"/>
            </a:br>
            <a:r>
              <a:rPr lang="tr-TR" smtClean="0"/>
              <a:t>Baypas edici ajanlar (BPA)</a:t>
            </a:r>
            <a:endParaRPr lang="tr-TR" dirty="0"/>
          </a:p>
        </p:txBody>
      </p:sp>
      <p:graphicFrame>
        <p:nvGraphicFramePr>
          <p:cNvPr id="3" name="İçerik Yer Tutucusu 5"/>
          <p:cNvGraphicFramePr>
            <a:graphicFrameLocks/>
          </p:cNvGraphicFramePr>
          <p:nvPr>
            <p:extLst>
              <p:ext uri="{D42A27DB-BD31-4B8C-83A1-F6EECF244321}">
                <p14:modId xmlns:p14="http://schemas.microsoft.com/office/powerpoint/2010/main" val="2097010170"/>
              </p:ext>
            </p:extLst>
          </p:nvPr>
        </p:nvGraphicFramePr>
        <p:xfrm>
          <a:off x="277645" y="1106086"/>
          <a:ext cx="11337924" cy="5089121"/>
        </p:xfrm>
        <a:graphic>
          <a:graphicData uri="http://schemas.openxmlformats.org/drawingml/2006/table">
            <a:tbl>
              <a:tblPr firstRow="1" bandRow="1">
                <a:tableStyleId>{5C22544A-7EE6-4342-B048-85BDC9FD1C3A}</a:tableStyleId>
              </a:tblPr>
              <a:tblGrid>
                <a:gridCol w="3779308">
                  <a:extLst>
                    <a:ext uri="{9D8B030D-6E8A-4147-A177-3AD203B41FA5}">
                      <a16:colId xmlns:a16="http://schemas.microsoft.com/office/drawing/2014/main" val="4041579537"/>
                    </a:ext>
                  </a:extLst>
                </a:gridCol>
                <a:gridCol w="3779308">
                  <a:extLst>
                    <a:ext uri="{9D8B030D-6E8A-4147-A177-3AD203B41FA5}">
                      <a16:colId xmlns:a16="http://schemas.microsoft.com/office/drawing/2014/main" val="2490621445"/>
                    </a:ext>
                  </a:extLst>
                </a:gridCol>
                <a:gridCol w="3779308">
                  <a:extLst>
                    <a:ext uri="{9D8B030D-6E8A-4147-A177-3AD203B41FA5}">
                      <a16:colId xmlns:a16="http://schemas.microsoft.com/office/drawing/2014/main" val="3531158042"/>
                    </a:ext>
                  </a:extLst>
                </a:gridCol>
              </a:tblGrid>
              <a:tr h="340081">
                <a:tc>
                  <a:txBody>
                    <a:bodyPr/>
                    <a:lstStyle/>
                    <a:p>
                      <a:endParaRPr lang="tr-TR" dirty="0"/>
                    </a:p>
                  </a:txBody>
                  <a:tcPr/>
                </a:tc>
                <a:tc>
                  <a:txBody>
                    <a:bodyPr/>
                    <a:lstStyle/>
                    <a:p>
                      <a:pPr algn="ctr"/>
                      <a:r>
                        <a:rPr lang="tr-TR" dirty="0" err="1"/>
                        <a:t>aPCC</a:t>
                      </a:r>
                      <a:endParaRPr lang="tr-TR" dirty="0"/>
                    </a:p>
                  </a:txBody>
                  <a:tcPr/>
                </a:tc>
                <a:tc>
                  <a:txBody>
                    <a:bodyPr/>
                    <a:lstStyle/>
                    <a:p>
                      <a:pPr algn="ctr"/>
                      <a:r>
                        <a:rPr lang="tr-TR" dirty="0" err="1"/>
                        <a:t>FVIIa</a:t>
                      </a:r>
                      <a:endParaRPr lang="tr-TR" dirty="0"/>
                    </a:p>
                  </a:txBody>
                  <a:tcPr/>
                </a:tc>
                <a:extLst>
                  <a:ext uri="{0D108BD9-81ED-4DB2-BD59-A6C34878D82A}">
                    <a16:rowId xmlns:a16="http://schemas.microsoft.com/office/drawing/2014/main" val="1114471536"/>
                  </a:ext>
                </a:extLst>
              </a:tr>
              <a:tr h="340081">
                <a:tc>
                  <a:txBody>
                    <a:bodyPr/>
                    <a:lstStyle/>
                    <a:p>
                      <a:r>
                        <a:rPr lang="tr-TR" dirty="0"/>
                        <a:t>Etki mekanizması</a:t>
                      </a:r>
                    </a:p>
                  </a:txBody>
                  <a:tcPr/>
                </a:tc>
                <a:tc gridSpan="2">
                  <a:txBody>
                    <a:bodyPr/>
                    <a:lstStyle/>
                    <a:p>
                      <a:pPr algn="ctr"/>
                      <a:r>
                        <a:rPr lang="tr-TR" dirty="0" err="1"/>
                        <a:t>Trombin</a:t>
                      </a:r>
                      <a:r>
                        <a:rPr lang="tr-TR" dirty="0"/>
                        <a:t> oluşumu</a:t>
                      </a:r>
                      <a:r>
                        <a:rPr lang="tr-TR" baseline="0" dirty="0"/>
                        <a:t> ile </a:t>
                      </a:r>
                      <a:r>
                        <a:rPr lang="tr-TR" baseline="0" dirty="0" err="1"/>
                        <a:t>hemostazı</a:t>
                      </a:r>
                      <a:r>
                        <a:rPr lang="tr-TR" baseline="0" dirty="0"/>
                        <a:t> destekler</a:t>
                      </a:r>
                      <a:endParaRPr lang="tr-TR" dirty="0"/>
                    </a:p>
                  </a:txBody>
                  <a:tcPr/>
                </a:tc>
                <a:tc hMerge="1">
                  <a:txBody>
                    <a:bodyPr/>
                    <a:lstStyle/>
                    <a:p>
                      <a:endParaRPr lang="tr-TR" dirty="0"/>
                    </a:p>
                  </a:txBody>
                  <a:tcPr/>
                </a:tc>
                <a:extLst>
                  <a:ext uri="{0D108BD9-81ED-4DB2-BD59-A6C34878D82A}">
                    <a16:rowId xmlns:a16="http://schemas.microsoft.com/office/drawing/2014/main" val="290556174"/>
                  </a:ext>
                </a:extLst>
              </a:tr>
              <a:tr h="340081">
                <a:tc>
                  <a:txBody>
                    <a:bodyPr/>
                    <a:lstStyle/>
                    <a:p>
                      <a:pPr marL="76200">
                        <a:spcBef>
                          <a:spcPts val="300"/>
                        </a:spcBef>
                        <a:spcAft>
                          <a:spcPts val="0"/>
                        </a:spcAft>
                      </a:pPr>
                      <a:r>
                        <a:rPr lang="tr-TR" sz="1400" spc="-10">
                          <a:solidFill>
                            <a:srgbClr val="231F20"/>
                          </a:solidFill>
                          <a:effectLst/>
                          <a:latin typeface="Arial MT"/>
                          <a:ea typeface="Arial MT"/>
                          <a:cs typeface="Arial MT"/>
                        </a:rPr>
                        <a:t>Kaynak</a:t>
                      </a:r>
                      <a:endParaRPr lang="tr-TR" sz="2800">
                        <a:effectLst/>
                        <a:latin typeface="Arial MT"/>
                        <a:ea typeface="Arial MT"/>
                        <a:cs typeface="Arial MT"/>
                      </a:endParaRPr>
                    </a:p>
                  </a:txBody>
                  <a:tcPr marL="0" marR="0" marT="0" marB="0"/>
                </a:tc>
                <a:tc>
                  <a:txBody>
                    <a:bodyPr/>
                    <a:lstStyle/>
                    <a:p>
                      <a:pPr marL="107950">
                        <a:spcBef>
                          <a:spcPts val="300"/>
                        </a:spcBef>
                        <a:spcAft>
                          <a:spcPts val="0"/>
                        </a:spcAft>
                      </a:pPr>
                      <a:r>
                        <a:rPr lang="tr-TR" sz="1400">
                          <a:solidFill>
                            <a:srgbClr val="231F20"/>
                          </a:solidFill>
                          <a:effectLst/>
                          <a:latin typeface="Arial MT"/>
                          <a:ea typeface="Arial MT"/>
                          <a:cs typeface="Arial MT"/>
                        </a:rPr>
                        <a:t>Plazma</a:t>
                      </a:r>
                      <a:r>
                        <a:rPr lang="tr-TR" sz="1400" spc="-30">
                          <a:solidFill>
                            <a:srgbClr val="231F20"/>
                          </a:solidFill>
                          <a:effectLst/>
                          <a:latin typeface="Arial MT"/>
                          <a:ea typeface="Arial MT"/>
                          <a:cs typeface="Arial MT"/>
                        </a:rPr>
                        <a:t> </a:t>
                      </a:r>
                      <a:r>
                        <a:rPr lang="tr-TR" sz="1400" spc="-10">
                          <a:solidFill>
                            <a:srgbClr val="231F20"/>
                          </a:solidFill>
                          <a:effectLst/>
                          <a:latin typeface="Arial MT"/>
                          <a:ea typeface="Arial MT"/>
                          <a:cs typeface="Arial MT"/>
                        </a:rPr>
                        <a:t>türevli</a:t>
                      </a:r>
                      <a:endParaRPr lang="tr-TR" sz="2800">
                        <a:effectLst/>
                        <a:latin typeface="Arial MT"/>
                        <a:ea typeface="Arial MT"/>
                        <a:cs typeface="Arial MT"/>
                      </a:endParaRPr>
                    </a:p>
                  </a:txBody>
                  <a:tcPr marL="0" marR="0" marT="0" marB="0"/>
                </a:tc>
                <a:tc>
                  <a:txBody>
                    <a:bodyPr/>
                    <a:lstStyle/>
                    <a:p>
                      <a:pPr marL="325755">
                        <a:spcBef>
                          <a:spcPts val="300"/>
                        </a:spcBef>
                        <a:spcAft>
                          <a:spcPts val="0"/>
                        </a:spcAft>
                      </a:pPr>
                      <a:r>
                        <a:rPr lang="tr-TR" sz="1400" spc="-10">
                          <a:solidFill>
                            <a:srgbClr val="231F20"/>
                          </a:solidFill>
                          <a:effectLst/>
                          <a:latin typeface="Arial MT"/>
                          <a:ea typeface="Arial MT"/>
                          <a:cs typeface="Arial MT"/>
                        </a:rPr>
                        <a:t>Rekombinant</a:t>
                      </a:r>
                      <a:endParaRPr lang="tr-TR" sz="2800">
                        <a:effectLst/>
                        <a:latin typeface="Arial MT"/>
                        <a:ea typeface="Arial MT"/>
                        <a:cs typeface="Arial MT"/>
                      </a:endParaRPr>
                    </a:p>
                  </a:txBody>
                  <a:tcPr marL="0" marR="0" marT="0" marB="0"/>
                </a:tc>
                <a:extLst>
                  <a:ext uri="{0D108BD9-81ED-4DB2-BD59-A6C34878D82A}">
                    <a16:rowId xmlns:a16="http://schemas.microsoft.com/office/drawing/2014/main" val="2684908999"/>
                  </a:ext>
                </a:extLst>
              </a:tr>
              <a:tr h="880484">
                <a:tc>
                  <a:txBody>
                    <a:bodyPr/>
                    <a:lstStyle/>
                    <a:p>
                      <a:pPr marL="76200">
                        <a:spcBef>
                          <a:spcPts val="300"/>
                        </a:spcBef>
                        <a:spcAft>
                          <a:spcPts val="0"/>
                        </a:spcAft>
                      </a:pPr>
                      <a:r>
                        <a:rPr lang="tr-TR" sz="1400" spc="-10" dirty="0">
                          <a:solidFill>
                            <a:srgbClr val="231F20"/>
                          </a:solidFill>
                          <a:effectLst/>
                          <a:latin typeface="Arial MT"/>
                          <a:ea typeface="Arial MT"/>
                          <a:cs typeface="Arial MT"/>
                        </a:rPr>
                        <a:t>Faktörler</a:t>
                      </a:r>
                      <a:endParaRPr lang="tr-TR" sz="2800" dirty="0">
                        <a:effectLst/>
                        <a:latin typeface="Arial MT"/>
                        <a:ea typeface="Arial MT"/>
                        <a:cs typeface="Arial MT"/>
                      </a:endParaRPr>
                    </a:p>
                  </a:txBody>
                  <a:tcPr marL="0" marR="0" marT="0" marB="0"/>
                </a:tc>
                <a:tc>
                  <a:txBody>
                    <a:bodyPr/>
                    <a:lstStyle/>
                    <a:p>
                      <a:pPr marL="107950">
                        <a:spcBef>
                          <a:spcPts val="300"/>
                        </a:spcBef>
                        <a:spcAft>
                          <a:spcPts val="0"/>
                        </a:spcAft>
                      </a:pPr>
                      <a:r>
                        <a:rPr lang="tr-TR" sz="1400" spc="-20" dirty="0">
                          <a:solidFill>
                            <a:srgbClr val="231F20"/>
                          </a:solidFill>
                          <a:effectLst/>
                          <a:latin typeface="Arial MT"/>
                          <a:ea typeface="Arial MT"/>
                          <a:cs typeface="Arial MT"/>
                        </a:rPr>
                        <a:t>Öncelikle aktive edilmiş FVII</a:t>
                      </a:r>
                    </a:p>
                    <a:p>
                      <a:pPr marL="107950">
                        <a:spcBef>
                          <a:spcPts val="300"/>
                        </a:spcBef>
                        <a:spcAft>
                          <a:spcPts val="0"/>
                        </a:spcAft>
                      </a:pPr>
                      <a:r>
                        <a:rPr lang="tr-TR" sz="1400" spc="-20" dirty="0">
                          <a:solidFill>
                            <a:srgbClr val="231F20"/>
                          </a:solidFill>
                          <a:effectLst/>
                          <a:latin typeface="Arial MT"/>
                          <a:ea typeface="Arial MT"/>
                          <a:cs typeface="Arial MT"/>
                        </a:rPr>
                        <a:t>1-6 U FVIII </a:t>
                      </a:r>
                      <a:r>
                        <a:rPr lang="tr-TR" sz="1400" spc="-20" dirty="0" err="1">
                          <a:solidFill>
                            <a:srgbClr val="231F20"/>
                          </a:solidFill>
                          <a:effectLst/>
                          <a:latin typeface="Arial MT"/>
                          <a:ea typeface="Arial MT"/>
                          <a:cs typeface="Arial MT"/>
                        </a:rPr>
                        <a:t>koagülan</a:t>
                      </a:r>
                      <a:r>
                        <a:rPr lang="tr-TR" sz="1400" spc="-20" dirty="0">
                          <a:solidFill>
                            <a:srgbClr val="231F20"/>
                          </a:solidFill>
                          <a:effectLst/>
                          <a:latin typeface="Arial MT"/>
                          <a:ea typeface="Arial MT"/>
                          <a:cs typeface="Arial MT"/>
                        </a:rPr>
                        <a:t> antijeni ile aktive edilmemiş FII, </a:t>
                      </a:r>
                      <a:r>
                        <a:rPr lang="tr-TR" sz="1600" b="1" spc="-20" dirty="0">
                          <a:solidFill>
                            <a:srgbClr val="FF0000"/>
                          </a:solidFill>
                          <a:effectLst/>
                          <a:latin typeface="Arial MT"/>
                          <a:ea typeface="Arial MT"/>
                          <a:cs typeface="Arial MT"/>
                        </a:rPr>
                        <a:t>FIX </a:t>
                      </a:r>
                      <a:r>
                        <a:rPr lang="tr-TR" sz="1400" spc="-20" dirty="0">
                          <a:solidFill>
                            <a:srgbClr val="231F20"/>
                          </a:solidFill>
                          <a:effectLst/>
                          <a:latin typeface="Arial MT"/>
                          <a:ea typeface="Arial MT"/>
                          <a:cs typeface="Arial MT"/>
                        </a:rPr>
                        <a:t>ve FX</a:t>
                      </a:r>
                    </a:p>
                    <a:p>
                      <a:pPr marL="107950">
                        <a:spcBef>
                          <a:spcPts val="300"/>
                        </a:spcBef>
                        <a:spcAft>
                          <a:spcPts val="0"/>
                        </a:spcAft>
                      </a:pPr>
                      <a:r>
                        <a:rPr lang="tr-TR" sz="1400" spc="-20" dirty="0">
                          <a:solidFill>
                            <a:srgbClr val="231F20"/>
                          </a:solidFill>
                          <a:effectLst/>
                          <a:latin typeface="Arial MT"/>
                          <a:ea typeface="Arial MT"/>
                          <a:cs typeface="Arial MT"/>
                        </a:rPr>
                        <a:t>Kinin üreten sistemin faktörlerinin izleri</a:t>
                      </a:r>
                    </a:p>
                  </a:txBody>
                  <a:tcPr marL="0" marR="0" marT="0" marB="0"/>
                </a:tc>
                <a:tc>
                  <a:txBody>
                    <a:bodyPr/>
                    <a:lstStyle/>
                    <a:p>
                      <a:pPr marL="325755">
                        <a:spcBef>
                          <a:spcPts val="300"/>
                        </a:spcBef>
                        <a:spcAft>
                          <a:spcPts val="0"/>
                        </a:spcAft>
                      </a:pPr>
                      <a:r>
                        <a:rPr lang="tr-TR" sz="1400" spc="-10" dirty="0">
                          <a:solidFill>
                            <a:srgbClr val="231F20"/>
                          </a:solidFill>
                          <a:effectLst/>
                          <a:latin typeface="Arial MT"/>
                          <a:ea typeface="Arial MT"/>
                          <a:cs typeface="Arial MT"/>
                        </a:rPr>
                        <a:t>Aktifleştirilmiş</a:t>
                      </a:r>
                      <a:r>
                        <a:rPr lang="tr-TR" sz="1400" spc="95" dirty="0">
                          <a:solidFill>
                            <a:srgbClr val="231F20"/>
                          </a:solidFill>
                          <a:effectLst/>
                          <a:latin typeface="Arial MT"/>
                          <a:ea typeface="Arial MT"/>
                          <a:cs typeface="Arial MT"/>
                        </a:rPr>
                        <a:t> </a:t>
                      </a:r>
                      <a:r>
                        <a:rPr lang="tr-TR" sz="1400" spc="-20" dirty="0">
                          <a:solidFill>
                            <a:srgbClr val="231F20"/>
                          </a:solidFill>
                          <a:effectLst/>
                          <a:latin typeface="Arial MT"/>
                          <a:ea typeface="Arial MT"/>
                          <a:cs typeface="Arial MT"/>
                        </a:rPr>
                        <a:t>FVII</a:t>
                      </a:r>
                      <a:endParaRPr lang="tr-TR" sz="2800" dirty="0">
                        <a:effectLst/>
                        <a:latin typeface="Arial MT"/>
                        <a:ea typeface="Arial MT"/>
                        <a:cs typeface="Arial MT"/>
                      </a:endParaRPr>
                    </a:p>
                  </a:txBody>
                  <a:tcPr marL="0" marR="0" marT="0" marB="0"/>
                </a:tc>
                <a:extLst>
                  <a:ext uri="{0D108BD9-81ED-4DB2-BD59-A6C34878D82A}">
                    <a16:rowId xmlns:a16="http://schemas.microsoft.com/office/drawing/2014/main" val="566331239"/>
                  </a:ext>
                </a:extLst>
              </a:tr>
              <a:tr h="340081">
                <a:tc>
                  <a:txBody>
                    <a:bodyPr/>
                    <a:lstStyle/>
                    <a:p>
                      <a:pPr marL="76200">
                        <a:spcBef>
                          <a:spcPts val="300"/>
                        </a:spcBef>
                        <a:spcAft>
                          <a:spcPts val="0"/>
                        </a:spcAft>
                      </a:pPr>
                      <a:r>
                        <a:rPr lang="tr-TR" sz="1600" spc="-25" dirty="0">
                          <a:solidFill>
                            <a:srgbClr val="231F20"/>
                          </a:solidFill>
                          <a:effectLst/>
                          <a:latin typeface="Arial MT"/>
                          <a:ea typeface="Arial MT"/>
                          <a:cs typeface="Arial MT"/>
                        </a:rPr>
                        <a:t>Yarılanma</a:t>
                      </a:r>
                      <a:r>
                        <a:rPr lang="tr-TR" sz="1600" spc="20" dirty="0">
                          <a:solidFill>
                            <a:srgbClr val="231F20"/>
                          </a:solidFill>
                          <a:effectLst/>
                          <a:latin typeface="Arial MT"/>
                          <a:ea typeface="Arial MT"/>
                          <a:cs typeface="Arial MT"/>
                        </a:rPr>
                        <a:t> </a:t>
                      </a:r>
                      <a:r>
                        <a:rPr lang="tr-TR" sz="1600" spc="-20" dirty="0">
                          <a:solidFill>
                            <a:srgbClr val="231F20"/>
                          </a:solidFill>
                          <a:effectLst/>
                          <a:latin typeface="Arial MT"/>
                          <a:ea typeface="Arial MT"/>
                          <a:cs typeface="Arial MT"/>
                        </a:rPr>
                        <a:t>Ömrü</a:t>
                      </a:r>
                      <a:endParaRPr lang="tr-TR" sz="3200" dirty="0">
                        <a:effectLst/>
                        <a:latin typeface="Arial MT"/>
                        <a:ea typeface="Arial MT"/>
                        <a:cs typeface="Arial MT"/>
                      </a:endParaRPr>
                    </a:p>
                  </a:txBody>
                  <a:tcPr marL="0" marR="0" marT="0" marB="0"/>
                </a:tc>
                <a:tc>
                  <a:txBody>
                    <a:bodyPr/>
                    <a:lstStyle/>
                    <a:p>
                      <a:pPr marL="107950">
                        <a:spcBef>
                          <a:spcPts val="300"/>
                        </a:spcBef>
                        <a:spcAft>
                          <a:spcPts val="0"/>
                        </a:spcAft>
                      </a:pPr>
                      <a:r>
                        <a:rPr lang="tr-TR" sz="1600" dirty="0">
                          <a:solidFill>
                            <a:srgbClr val="231F20"/>
                          </a:solidFill>
                          <a:effectLst/>
                          <a:latin typeface="Arial MT"/>
                          <a:ea typeface="Arial MT"/>
                          <a:cs typeface="Arial MT"/>
                        </a:rPr>
                        <a:t>4-7</a:t>
                      </a:r>
                      <a:r>
                        <a:rPr lang="tr-TR" sz="1600" spc="-45" dirty="0">
                          <a:solidFill>
                            <a:srgbClr val="231F20"/>
                          </a:solidFill>
                          <a:effectLst/>
                          <a:latin typeface="Arial MT"/>
                          <a:ea typeface="Arial MT"/>
                          <a:cs typeface="Arial MT"/>
                        </a:rPr>
                        <a:t> </a:t>
                      </a:r>
                      <a:r>
                        <a:rPr lang="tr-TR" sz="1600" spc="-50" dirty="0">
                          <a:solidFill>
                            <a:srgbClr val="231F20"/>
                          </a:solidFill>
                          <a:effectLst/>
                          <a:latin typeface="Arial MT"/>
                          <a:ea typeface="Arial MT"/>
                          <a:cs typeface="Arial MT"/>
                        </a:rPr>
                        <a:t>h</a:t>
                      </a:r>
                      <a:endParaRPr lang="tr-TR" sz="3200" dirty="0">
                        <a:effectLst/>
                        <a:latin typeface="Arial MT"/>
                        <a:ea typeface="Arial MT"/>
                        <a:cs typeface="Arial MT"/>
                      </a:endParaRPr>
                    </a:p>
                  </a:txBody>
                  <a:tcPr marL="0" marR="0" marT="0" marB="0"/>
                </a:tc>
                <a:tc>
                  <a:txBody>
                    <a:bodyPr/>
                    <a:lstStyle/>
                    <a:p>
                      <a:pPr marL="325755">
                        <a:spcBef>
                          <a:spcPts val="300"/>
                        </a:spcBef>
                        <a:spcAft>
                          <a:spcPts val="0"/>
                        </a:spcAft>
                      </a:pPr>
                      <a:r>
                        <a:rPr lang="tr-TR" sz="1600" dirty="0">
                          <a:solidFill>
                            <a:srgbClr val="231F20"/>
                          </a:solidFill>
                          <a:effectLst/>
                          <a:latin typeface="Arial MT"/>
                          <a:ea typeface="Arial MT"/>
                          <a:cs typeface="Arial MT"/>
                        </a:rPr>
                        <a:t>2.6-3.1</a:t>
                      </a:r>
                      <a:r>
                        <a:rPr lang="tr-TR" sz="1600" spc="-30" dirty="0">
                          <a:solidFill>
                            <a:srgbClr val="231F20"/>
                          </a:solidFill>
                          <a:effectLst/>
                          <a:latin typeface="Arial MT"/>
                          <a:ea typeface="Arial MT"/>
                          <a:cs typeface="Arial MT"/>
                        </a:rPr>
                        <a:t> </a:t>
                      </a:r>
                      <a:r>
                        <a:rPr lang="tr-TR" sz="1600" spc="-50" dirty="0">
                          <a:solidFill>
                            <a:srgbClr val="231F20"/>
                          </a:solidFill>
                          <a:effectLst/>
                          <a:latin typeface="Arial MT"/>
                          <a:ea typeface="Arial MT"/>
                          <a:cs typeface="Arial MT"/>
                        </a:rPr>
                        <a:t>h</a:t>
                      </a:r>
                      <a:endParaRPr lang="tr-TR" sz="3200" dirty="0">
                        <a:effectLst/>
                        <a:latin typeface="Arial MT"/>
                        <a:ea typeface="Arial MT"/>
                        <a:cs typeface="Arial MT"/>
                      </a:endParaRPr>
                    </a:p>
                  </a:txBody>
                  <a:tcPr marL="0" marR="0" marT="0" marB="0"/>
                </a:tc>
                <a:extLst>
                  <a:ext uri="{0D108BD9-81ED-4DB2-BD59-A6C34878D82A}">
                    <a16:rowId xmlns:a16="http://schemas.microsoft.com/office/drawing/2014/main" val="1578465455"/>
                  </a:ext>
                </a:extLst>
              </a:tr>
              <a:tr h="340081">
                <a:tc>
                  <a:txBody>
                    <a:bodyPr/>
                    <a:lstStyle/>
                    <a:p>
                      <a:pPr marL="49530">
                        <a:spcBef>
                          <a:spcPts val="210"/>
                        </a:spcBef>
                        <a:spcAft>
                          <a:spcPts val="0"/>
                        </a:spcAft>
                      </a:pPr>
                      <a:r>
                        <a:rPr lang="tr-TR" sz="16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Başarı şansı</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8895" marR="0" indent="0" algn="l" defTabSz="914400" rtl="0" eaLnBrk="1" fontAlgn="auto" latinLnBrk="0" hangingPunct="1">
                        <a:lnSpc>
                          <a:spcPct val="100000"/>
                        </a:lnSpc>
                        <a:spcBef>
                          <a:spcPts val="210"/>
                        </a:spcBef>
                        <a:spcAft>
                          <a:spcPts val="0"/>
                        </a:spcAft>
                        <a:buClrTx/>
                        <a:buSzTx/>
                        <a:buFontTx/>
                        <a:buNone/>
                        <a:tabLst/>
                        <a:defRPr/>
                      </a:pPr>
                      <a:r>
                        <a:rPr lang="tr-TR" sz="16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%64-91</a:t>
                      </a:r>
                      <a:endParaRPr lang="tr-TR" sz="2800" dirty="0" smtClean="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8895" marR="0" indent="0" algn="l" defTabSz="914400" rtl="0" eaLnBrk="1" fontAlgn="auto" latinLnBrk="0" hangingPunct="1">
                        <a:lnSpc>
                          <a:spcPct val="100000"/>
                        </a:lnSpc>
                        <a:spcBef>
                          <a:spcPts val="210"/>
                        </a:spcBef>
                        <a:spcAft>
                          <a:spcPts val="0"/>
                        </a:spcAft>
                        <a:buClrTx/>
                        <a:buSzTx/>
                        <a:buFontTx/>
                        <a:buNone/>
                        <a:tabLst/>
                        <a:defRPr/>
                      </a:pPr>
                      <a:r>
                        <a:rPr lang="tr-TR" sz="16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%79-96</a:t>
                      </a:r>
                    </a:p>
                  </a:txBody>
                  <a:tcPr marL="0" marR="0" marT="0" marB="0"/>
                </a:tc>
                <a:extLst>
                  <a:ext uri="{0D108BD9-81ED-4DB2-BD59-A6C34878D82A}">
                    <a16:rowId xmlns:a16="http://schemas.microsoft.com/office/drawing/2014/main" val="597159263"/>
                  </a:ext>
                </a:extLst>
              </a:tr>
              <a:tr h="763086">
                <a:tc>
                  <a:txBody>
                    <a:bodyPr/>
                    <a:lstStyle/>
                    <a:p>
                      <a:pPr marL="74930">
                        <a:spcBef>
                          <a:spcPts val="300"/>
                        </a:spcBef>
                        <a:spcAft>
                          <a:spcPts val="0"/>
                        </a:spcAft>
                      </a:pPr>
                      <a:r>
                        <a:rPr lang="tr-TR" sz="1400" dirty="0">
                          <a:solidFill>
                            <a:srgbClr val="231F20"/>
                          </a:solidFill>
                          <a:effectLst/>
                          <a:latin typeface="Arial MT"/>
                          <a:ea typeface="Arial MT"/>
                          <a:cs typeface="Arial MT"/>
                        </a:rPr>
                        <a:t>Kanama</a:t>
                      </a:r>
                      <a:r>
                        <a:rPr lang="tr-TR" sz="1400" spc="1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dozajının</a:t>
                      </a:r>
                      <a:r>
                        <a:rPr lang="tr-TR" sz="1400" spc="5" dirty="0">
                          <a:solidFill>
                            <a:srgbClr val="231F20"/>
                          </a:solidFill>
                          <a:effectLst/>
                          <a:latin typeface="Arial MT"/>
                          <a:ea typeface="Arial MT"/>
                          <a:cs typeface="Arial MT"/>
                        </a:rPr>
                        <a:t> </a:t>
                      </a:r>
                      <a:r>
                        <a:rPr lang="tr-TR" sz="1400" spc="-10" dirty="0">
                          <a:solidFill>
                            <a:srgbClr val="231F20"/>
                          </a:solidFill>
                          <a:effectLst/>
                          <a:latin typeface="Arial MT"/>
                          <a:ea typeface="Arial MT"/>
                          <a:cs typeface="Arial MT"/>
                        </a:rPr>
                        <a:t>kontrolü/önlenmesi</a:t>
                      </a:r>
                      <a:endParaRPr lang="tr-TR" sz="2800" dirty="0">
                        <a:effectLst/>
                        <a:latin typeface="Arial MT"/>
                        <a:ea typeface="Arial MT"/>
                        <a:cs typeface="Arial MT"/>
                      </a:endParaRPr>
                    </a:p>
                  </a:txBody>
                  <a:tcPr marL="0" marR="0" marT="0" marB="0"/>
                </a:tc>
                <a:tc>
                  <a:txBody>
                    <a:bodyPr/>
                    <a:lstStyle/>
                    <a:p>
                      <a:pPr marL="158750" marR="215265" indent="-50800">
                        <a:lnSpc>
                          <a:spcPct val="123000"/>
                        </a:lnSpc>
                        <a:spcBef>
                          <a:spcPts val="300"/>
                        </a:spcBef>
                        <a:spcAft>
                          <a:spcPts val="0"/>
                        </a:spcAft>
                      </a:pPr>
                      <a:r>
                        <a:rPr lang="tr-TR" sz="1400" dirty="0">
                          <a:solidFill>
                            <a:srgbClr val="231F20"/>
                          </a:solidFill>
                          <a:effectLst/>
                          <a:latin typeface="Arial MT"/>
                          <a:ea typeface="Arial MT"/>
                          <a:cs typeface="Arial MT"/>
                        </a:rPr>
                        <a:t>50-100</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U/kg</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(kanama</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türüne</a:t>
                      </a:r>
                      <a:r>
                        <a:rPr lang="tr-TR" sz="1400" spc="-4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göre</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belirlenir)</a:t>
                      </a:r>
                      <a:r>
                        <a:rPr lang="tr-TR" sz="1400" spc="200" dirty="0">
                          <a:solidFill>
                            <a:srgbClr val="231F20"/>
                          </a:solidFill>
                          <a:effectLst/>
                          <a:latin typeface="Arial MT"/>
                          <a:ea typeface="Arial MT"/>
                          <a:cs typeface="Arial MT"/>
                        </a:rPr>
                        <a:t> </a:t>
                      </a:r>
                      <a:r>
                        <a:rPr lang="tr-TR" sz="1400" spc="-10" dirty="0">
                          <a:solidFill>
                            <a:srgbClr val="231F20"/>
                          </a:solidFill>
                          <a:effectLst/>
                          <a:latin typeface="Arial MT"/>
                          <a:ea typeface="Arial MT"/>
                          <a:cs typeface="Arial MT"/>
                        </a:rPr>
                        <a:t>bölüm)</a:t>
                      </a:r>
                      <a:endParaRPr lang="tr-TR" sz="2800" dirty="0">
                        <a:effectLst/>
                        <a:latin typeface="Arial MT"/>
                        <a:ea typeface="Arial MT"/>
                        <a:cs typeface="Arial MT"/>
                      </a:endParaRPr>
                    </a:p>
                  </a:txBody>
                  <a:tcPr marL="0" marR="0" marT="0" marB="0"/>
                </a:tc>
                <a:tc>
                  <a:txBody>
                    <a:bodyPr/>
                    <a:lstStyle/>
                    <a:p>
                      <a:pPr marL="376555" marR="120015" indent="-51435">
                        <a:lnSpc>
                          <a:spcPct val="130000"/>
                        </a:lnSpc>
                        <a:spcBef>
                          <a:spcPts val="345"/>
                        </a:spcBef>
                        <a:spcAft>
                          <a:spcPts val="0"/>
                        </a:spcAft>
                      </a:pPr>
                      <a:r>
                        <a:rPr lang="tr-TR" sz="1400" dirty="0">
                          <a:solidFill>
                            <a:srgbClr val="231F20"/>
                          </a:solidFill>
                          <a:effectLst/>
                          <a:latin typeface="Arial MT"/>
                          <a:ea typeface="Arial MT"/>
                          <a:cs typeface="Arial MT"/>
                        </a:rPr>
                        <a:t>90</a:t>
                      </a:r>
                      <a:r>
                        <a:rPr lang="tr-TR" sz="1400" spc="-50" dirty="0">
                          <a:solidFill>
                            <a:srgbClr val="231F20"/>
                          </a:solidFill>
                          <a:effectLst/>
                          <a:latin typeface="Arial MT"/>
                          <a:ea typeface="Arial MT"/>
                          <a:cs typeface="Arial MT"/>
                        </a:rPr>
                        <a:t> </a:t>
                      </a:r>
                      <a:r>
                        <a:rPr lang="tr-TR" sz="1400" dirty="0" err="1">
                          <a:solidFill>
                            <a:srgbClr val="231F20"/>
                          </a:solidFill>
                          <a:effectLst/>
                          <a:latin typeface="Times New Roman" panose="02020603050405020304" pitchFamily="18" charset="0"/>
                          <a:ea typeface="Arial MT"/>
                          <a:cs typeface="Arial MT"/>
                        </a:rPr>
                        <a:t>μg</a:t>
                      </a:r>
                      <a:r>
                        <a:rPr lang="tr-TR" sz="1400" dirty="0">
                          <a:solidFill>
                            <a:srgbClr val="231F20"/>
                          </a:solidFill>
                          <a:effectLst/>
                          <a:latin typeface="Times New Roman" panose="02020603050405020304" pitchFamily="18" charset="0"/>
                          <a:ea typeface="Arial MT"/>
                          <a:cs typeface="Arial MT"/>
                        </a:rPr>
                        <a:t>/kg</a:t>
                      </a:r>
                      <a:r>
                        <a:rPr lang="tr-TR" sz="1400" spc="-45" dirty="0">
                          <a:solidFill>
                            <a:srgbClr val="231F20"/>
                          </a:solidFill>
                          <a:effectLst/>
                          <a:latin typeface="Times New Roman" panose="02020603050405020304" pitchFamily="18" charset="0"/>
                          <a:ea typeface="Arial MT"/>
                          <a:cs typeface="Arial MT"/>
                        </a:rPr>
                        <a:t> </a:t>
                      </a:r>
                      <a:r>
                        <a:rPr lang="tr-TR" sz="1400" dirty="0">
                          <a:solidFill>
                            <a:srgbClr val="231F20"/>
                          </a:solidFill>
                          <a:effectLst/>
                          <a:latin typeface="Arial MT"/>
                          <a:ea typeface="Arial MT"/>
                          <a:cs typeface="Arial MT"/>
                        </a:rPr>
                        <a:t>her</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2</a:t>
                      </a:r>
                      <a:r>
                        <a:rPr lang="tr-TR" sz="1400" spc="-4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saatte</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bir,</a:t>
                      </a:r>
                      <a:r>
                        <a:rPr lang="tr-TR" sz="1400" spc="-50" dirty="0">
                          <a:solidFill>
                            <a:srgbClr val="231F20"/>
                          </a:solidFill>
                          <a:effectLst/>
                          <a:latin typeface="Arial MT"/>
                          <a:ea typeface="Arial MT"/>
                          <a:cs typeface="Arial MT"/>
                        </a:rPr>
                        <a:t> </a:t>
                      </a:r>
                      <a:r>
                        <a:rPr lang="tr-TR" sz="1400" dirty="0" err="1">
                          <a:solidFill>
                            <a:srgbClr val="231F20"/>
                          </a:solidFill>
                          <a:effectLst/>
                          <a:latin typeface="Arial MT"/>
                          <a:ea typeface="Arial MT"/>
                          <a:cs typeface="Arial MT"/>
                        </a:rPr>
                        <a:t>hemostaz</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sağlanana</a:t>
                      </a:r>
                      <a:r>
                        <a:rPr lang="tr-TR" sz="1400" spc="200" dirty="0">
                          <a:solidFill>
                            <a:srgbClr val="231F20"/>
                          </a:solidFill>
                          <a:effectLst/>
                          <a:latin typeface="Arial MT"/>
                          <a:ea typeface="Arial MT"/>
                          <a:cs typeface="Arial MT"/>
                        </a:rPr>
                        <a:t> </a:t>
                      </a:r>
                      <a:r>
                        <a:rPr lang="tr-TR" sz="1400" spc="-20" dirty="0">
                          <a:solidFill>
                            <a:srgbClr val="231F20"/>
                          </a:solidFill>
                          <a:effectLst/>
                          <a:latin typeface="Arial MT"/>
                          <a:ea typeface="Arial MT"/>
                          <a:cs typeface="Arial MT"/>
                        </a:rPr>
                        <a:t>kadar</a:t>
                      </a:r>
                      <a:r>
                        <a:rPr lang="tr-TR" sz="1400" spc="20" dirty="0">
                          <a:solidFill>
                            <a:srgbClr val="231F20"/>
                          </a:solidFill>
                          <a:effectLst/>
                          <a:latin typeface="Arial MT"/>
                          <a:ea typeface="Arial MT"/>
                          <a:cs typeface="Arial MT"/>
                        </a:rPr>
                        <a:t> </a:t>
                      </a:r>
                      <a:r>
                        <a:rPr lang="tr-TR" sz="1400" spc="-20" dirty="0">
                          <a:solidFill>
                            <a:srgbClr val="231F20"/>
                          </a:solidFill>
                          <a:effectLst/>
                          <a:latin typeface="Arial MT"/>
                          <a:ea typeface="Arial MT"/>
                          <a:cs typeface="Arial MT"/>
                        </a:rPr>
                        <a:t>kanamanın</a:t>
                      </a:r>
                      <a:r>
                        <a:rPr lang="tr-TR" sz="1400" spc="25" dirty="0">
                          <a:solidFill>
                            <a:srgbClr val="231F20"/>
                          </a:solidFill>
                          <a:effectLst/>
                          <a:latin typeface="Arial MT"/>
                          <a:ea typeface="Arial MT"/>
                          <a:cs typeface="Arial MT"/>
                        </a:rPr>
                        <a:t> </a:t>
                      </a:r>
                      <a:r>
                        <a:rPr lang="tr-TR" sz="1400" spc="-20" dirty="0">
                          <a:solidFill>
                            <a:srgbClr val="231F20"/>
                          </a:solidFill>
                          <a:effectLst/>
                          <a:latin typeface="Arial MT"/>
                          <a:ea typeface="Arial MT"/>
                          <a:cs typeface="Arial MT"/>
                        </a:rPr>
                        <a:t>şiddetine</a:t>
                      </a:r>
                      <a:r>
                        <a:rPr lang="tr-TR" sz="1400" spc="25" dirty="0">
                          <a:solidFill>
                            <a:srgbClr val="231F20"/>
                          </a:solidFill>
                          <a:effectLst/>
                          <a:latin typeface="Arial MT"/>
                          <a:ea typeface="Arial MT"/>
                          <a:cs typeface="Arial MT"/>
                        </a:rPr>
                        <a:t> </a:t>
                      </a:r>
                      <a:r>
                        <a:rPr lang="tr-TR" sz="1400" spc="-20" dirty="0">
                          <a:solidFill>
                            <a:srgbClr val="231F20"/>
                          </a:solidFill>
                          <a:effectLst/>
                          <a:latin typeface="Arial MT"/>
                          <a:ea typeface="Arial MT"/>
                          <a:cs typeface="Arial MT"/>
                        </a:rPr>
                        <a:t>göre</a:t>
                      </a:r>
                      <a:r>
                        <a:rPr lang="tr-TR" sz="1400" spc="25" dirty="0">
                          <a:solidFill>
                            <a:srgbClr val="231F20"/>
                          </a:solidFill>
                          <a:effectLst/>
                          <a:latin typeface="Arial MT"/>
                          <a:ea typeface="Arial MT"/>
                          <a:cs typeface="Arial MT"/>
                        </a:rPr>
                        <a:t> </a:t>
                      </a:r>
                      <a:r>
                        <a:rPr lang="tr-TR" sz="1400" spc="-20" dirty="0">
                          <a:solidFill>
                            <a:srgbClr val="231F20"/>
                          </a:solidFill>
                          <a:effectLst/>
                          <a:latin typeface="Arial MT"/>
                          <a:ea typeface="Arial MT"/>
                          <a:cs typeface="Arial MT"/>
                        </a:rPr>
                        <a:t>ayarlanabilir</a:t>
                      </a:r>
                      <a:endParaRPr lang="tr-TR" sz="2800" dirty="0">
                        <a:effectLst/>
                        <a:latin typeface="Arial MT"/>
                        <a:ea typeface="Arial MT"/>
                        <a:cs typeface="Arial MT"/>
                      </a:endParaRPr>
                    </a:p>
                  </a:txBody>
                  <a:tcPr marL="0" marR="0" marT="0" marB="0"/>
                </a:tc>
                <a:extLst>
                  <a:ext uri="{0D108BD9-81ED-4DB2-BD59-A6C34878D82A}">
                    <a16:rowId xmlns:a16="http://schemas.microsoft.com/office/drawing/2014/main" val="2900001868"/>
                  </a:ext>
                </a:extLst>
              </a:tr>
              <a:tr h="481355">
                <a:tc>
                  <a:txBody>
                    <a:bodyPr/>
                    <a:lstStyle/>
                    <a:p>
                      <a:pPr marL="76200">
                        <a:spcBef>
                          <a:spcPts val="300"/>
                        </a:spcBef>
                        <a:spcAft>
                          <a:spcPts val="0"/>
                        </a:spcAft>
                      </a:pPr>
                      <a:r>
                        <a:rPr lang="tr-TR" sz="1400" dirty="0" err="1">
                          <a:solidFill>
                            <a:srgbClr val="231F20"/>
                          </a:solidFill>
                          <a:effectLst/>
                          <a:latin typeface="Arial MT"/>
                          <a:ea typeface="Arial MT"/>
                          <a:cs typeface="Arial MT"/>
                        </a:rPr>
                        <a:t>Perioperatif</a:t>
                      </a:r>
                      <a:r>
                        <a:rPr lang="tr-TR" sz="1400" spc="-1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yönetim</a:t>
                      </a:r>
                      <a:r>
                        <a:rPr lang="tr-TR" sz="1400" spc="-10" dirty="0">
                          <a:solidFill>
                            <a:srgbClr val="231F20"/>
                          </a:solidFill>
                          <a:effectLst/>
                          <a:latin typeface="Arial MT"/>
                          <a:ea typeface="Arial MT"/>
                          <a:cs typeface="Arial MT"/>
                        </a:rPr>
                        <a:t> dozajı</a:t>
                      </a:r>
                      <a:endParaRPr lang="tr-TR" sz="2800" dirty="0">
                        <a:effectLst/>
                        <a:latin typeface="Arial MT"/>
                        <a:ea typeface="Arial MT"/>
                        <a:cs typeface="Arial MT"/>
                      </a:endParaRPr>
                    </a:p>
                  </a:txBody>
                  <a:tcPr marL="0" marR="0" marT="0" marB="0"/>
                </a:tc>
                <a:tc>
                  <a:txBody>
                    <a:bodyPr/>
                    <a:lstStyle/>
                    <a:p>
                      <a:pPr marL="158750" marR="215265" indent="-50800">
                        <a:lnSpc>
                          <a:spcPct val="123000"/>
                        </a:lnSpc>
                        <a:spcBef>
                          <a:spcPts val="300"/>
                        </a:spcBef>
                        <a:spcAft>
                          <a:spcPts val="0"/>
                        </a:spcAft>
                      </a:pPr>
                      <a:r>
                        <a:rPr lang="tr-TR" sz="1400" dirty="0">
                          <a:solidFill>
                            <a:srgbClr val="231F20"/>
                          </a:solidFill>
                          <a:effectLst/>
                          <a:latin typeface="Arial MT"/>
                          <a:ea typeface="Arial MT"/>
                          <a:cs typeface="Arial MT"/>
                        </a:rPr>
                        <a:t>50-100</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U/kg</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(kanama</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türüne</a:t>
                      </a:r>
                      <a:r>
                        <a:rPr lang="tr-TR" sz="1400" spc="-4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göre</a:t>
                      </a:r>
                      <a:r>
                        <a:rPr lang="tr-TR" sz="1400" spc="-5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belirlenir)</a:t>
                      </a:r>
                      <a:r>
                        <a:rPr lang="tr-TR" sz="1400" spc="200" dirty="0">
                          <a:solidFill>
                            <a:srgbClr val="231F20"/>
                          </a:solidFill>
                          <a:effectLst/>
                          <a:latin typeface="Arial MT"/>
                          <a:ea typeface="Arial MT"/>
                          <a:cs typeface="Arial MT"/>
                        </a:rPr>
                        <a:t> </a:t>
                      </a:r>
                      <a:r>
                        <a:rPr lang="tr-TR" sz="1400" spc="-10" dirty="0">
                          <a:solidFill>
                            <a:srgbClr val="231F20"/>
                          </a:solidFill>
                          <a:effectLst/>
                          <a:latin typeface="Arial MT"/>
                          <a:ea typeface="Arial MT"/>
                          <a:cs typeface="Arial MT"/>
                        </a:rPr>
                        <a:t>bölüm)</a:t>
                      </a:r>
                      <a:endParaRPr lang="tr-TR" sz="2800" dirty="0">
                        <a:effectLst/>
                        <a:latin typeface="Arial MT"/>
                        <a:ea typeface="Arial MT"/>
                        <a:cs typeface="Arial MT"/>
                      </a:endParaRPr>
                    </a:p>
                  </a:txBody>
                  <a:tcPr marL="0" marR="0" marT="0" marB="0"/>
                </a:tc>
                <a:tc>
                  <a:txBody>
                    <a:bodyPr/>
                    <a:lstStyle/>
                    <a:p>
                      <a:pPr marL="325755">
                        <a:spcBef>
                          <a:spcPts val="355"/>
                        </a:spcBef>
                        <a:spcAft>
                          <a:spcPts val="0"/>
                        </a:spcAft>
                      </a:pPr>
                      <a:r>
                        <a:rPr lang="tr-TR" sz="1400" dirty="0">
                          <a:solidFill>
                            <a:srgbClr val="231F20"/>
                          </a:solidFill>
                          <a:effectLst/>
                          <a:latin typeface="Arial MT"/>
                          <a:ea typeface="Arial MT"/>
                          <a:cs typeface="Arial MT"/>
                        </a:rPr>
                        <a:t>Ameliyattan</a:t>
                      </a:r>
                      <a:r>
                        <a:rPr lang="tr-TR" sz="1400" spc="-1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önce</a:t>
                      </a:r>
                      <a:r>
                        <a:rPr lang="tr-TR" sz="1400" spc="-1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90</a:t>
                      </a:r>
                      <a:r>
                        <a:rPr lang="tr-TR" sz="1400" spc="-15" dirty="0">
                          <a:solidFill>
                            <a:srgbClr val="231F20"/>
                          </a:solidFill>
                          <a:effectLst/>
                          <a:latin typeface="Arial MT"/>
                          <a:ea typeface="Arial MT"/>
                          <a:cs typeface="Arial MT"/>
                        </a:rPr>
                        <a:t> </a:t>
                      </a:r>
                      <a:r>
                        <a:rPr lang="tr-TR" sz="1400" dirty="0" err="1">
                          <a:solidFill>
                            <a:srgbClr val="231F20"/>
                          </a:solidFill>
                          <a:effectLst/>
                          <a:latin typeface="Times New Roman" panose="02020603050405020304" pitchFamily="18" charset="0"/>
                          <a:ea typeface="Arial MT"/>
                          <a:cs typeface="Arial MT"/>
                        </a:rPr>
                        <a:t>μg</a:t>
                      </a:r>
                      <a:r>
                        <a:rPr lang="tr-TR" sz="1400" dirty="0">
                          <a:solidFill>
                            <a:srgbClr val="231F20"/>
                          </a:solidFill>
                          <a:effectLst/>
                          <a:latin typeface="Times New Roman" panose="02020603050405020304" pitchFamily="18" charset="0"/>
                          <a:ea typeface="Arial MT"/>
                          <a:cs typeface="Arial MT"/>
                        </a:rPr>
                        <a:t>/kg</a:t>
                      </a:r>
                      <a:r>
                        <a:rPr lang="tr-TR" sz="1400" dirty="0">
                          <a:solidFill>
                            <a:srgbClr val="231F20"/>
                          </a:solidFill>
                          <a:effectLst/>
                          <a:latin typeface="Arial MT"/>
                          <a:ea typeface="Arial MT"/>
                          <a:cs typeface="Arial MT"/>
                        </a:rPr>
                        <a:t>,</a:t>
                      </a:r>
                      <a:r>
                        <a:rPr lang="tr-TR" sz="1400" spc="-15" dirty="0">
                          <a:solidFill>
                            <a:srgbClr val="231F20"/>
                          </a:solidFill>
                          <a:effectLst/>
                          <a:latin typeface="Arial MT"/>
                          <a:ea typeface="Arial MT"/>
                          <a:cs typeface="Arial MT"/>
                        </a:rPr>
                        <a:t> </a:t>
                      </a:r>
                      <a:r>
                        <a:rPr lang="tr-TR" sz="1400" spc="-10" dirty="0">
                          <a:solidFill>
                            <a:srgbClr val="231F20"/>
                          </a:solidFill>
                          <a:effectLst/>
                          <a:latin typeface="Arial MT"/>
                          <a:ea typeface="Arial MT"/>
                          <a:cs typeface="Arial MT"/>
                        </a:rPr>
                        <a:t>ameliyat</a:t>
                      </a:r>
                      <a:endParaRPr lang="tr-TR" sz="2800" dirty="0">
                        <a:effectLst/>
                        <a:latin typeface="Arial MT"/>
                        <a:ea typeface="Arial MT"/>
                        <a:cs typeface="Arial MT"/>
                      </a:endParaRPr>
                    </a:p>
                    <a:p>
                      <a:pPr marL="377190">
                        <a:spcBef>
                          <a:spcPts val="245"/>
                        </a:spcBef>
                        <a:spcAft>
                          <a:spcPts val="0"/>
                        </a:spcAft>
                      </a:pPr>
                      <a:r>
                        <a:rPr lang="tr-TR" sz="1400" dirty="0">
                          <a:solidFill>
                            <a:srgbClr val="231F20"/>
                          </a:solidFill>
                          <a:effectLst/>
                          <a:latin typeface="Arial MT"/>
                          <a:ea typeface="Arial MT"/>
                          <a:cs typeface="Arial MT"/>
                        </a:rPr>
                        <a:t>sırasında</a:t>
                      </a:r>
                      <a:r>
                        <a:rPr lang="tr-TR" sz="1400" spc="-1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her</a:t>
                      </a:r>
                      <a:r>
                        <a:rPr lang="tr-TR" sz="1400" spc="-1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2</a:t>
                      </a:r>
                      <a:r>
                        <a:rPr lang="tr-TR" sz="1400" spc="-10"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saatte</a:t>
                      </a:r>
                      <a:r>
                        <a:rPr lang="tr-TR" sz="1400" spc="-15" dirty="0">
                          <a:solidFill>
                            <a:srgbClr val="231F20"/>
                          </a:solidFill>
                          <a:effectLst/>
                          <a:latin typeface="Arial MT"/>
                          <a:ea typeface="Arial MT"/>
                          <a:cs typeface="Arial MT"/>
                        </a:rPr>
                        <a:t> </a:t>
                      </a:r>
                      <a:r>
                        <a:rPr lang="tr-TR" sz="1400" dirty="0">
                          <a:solidFill>
                            <a:srgbClr val="231F20"/>
                          </a:solidFill>
                          <a:effectLst/>
                          <a:latin typeface="Arial MT"/>
                          <a:ea typeface="Arial MT"/>
                          <a:cs typeface="Arial MT"/>
                        </a:rPr>
                        <a:t>bir</a:t>
                      </a:r>
                      <a:r>
                        <a:rPr lang="tr-TR" sz="1400" spc="-15" dirty="0">
                          <a:solidFill>
                            <a:srgbClr val="231F20"/>
                          </a:solidFill>
                          <a:effectLst/>
                          <a:latin typeface="Arial MT"/>
                          <a:ea typeface="Arial MT"/>
                          <a:cs typeface="Arial MT"/>
                        </a:rPr>
                        <a:t> </a:t>
                      </a:r>
                      <a:r>
                        <a:rPr lang="tr-TR" sz="1400" spc="-10" dirty="0">
                          <a:solidFill>
                            <a:srgbClr val="231F20"/>
                          </a:solidFill>
                          <a:effectLst/>
                          <a:latin typeface="Arial MT"/>
                          <a:ea typeface="Arial MT"/>
                          <a:cs typeface="Arial MT"/>
                        </a:rPr>
                        <a:t>tekrarlayın</a:t>
                      </a:r>
                      <a:endParaRPr lang="tr-TR" sz="2800" dirty="0">
                        <a:effectLst/>
                        <a:latin typeface="Arial MT"/>
                        <a:ea typeface="Arial MT"/>
                        <a:cs typeface="Arial MT"/>
                      </a:endParaRPr>
                    </a:p>
                  </a:txBody>
                  <a:tcPr marL="0" marR="0" marT="0" marB="0"/>
                </a:tc>
                <a:extLst>
                  <a:ext uri="{0D108BD9-81ED-4DB2-BD59-A6C34878D82A}">
                    <a16:rowId xmlns:a16="http://schemas.microsoft.com/office/drawing/2014/main" val="1484443673"/>
                  </a:ext>
                </a:extLst>
              </a:tr>
              <a:tr h="340081">
                <a:tc>
                  <a:txBody>
                    <a:bodyPr/>
                    <a:lstStyle/>
                    <a:p>
                      <a:pPr marL="49530">
                        <a:spcBef>
                          <a:spcPts val="210"/>
                        </a:spcBef>
                        <a:spcAft>
                          <a:spcPts val="0"/>
                        </a:spcAft>
                      </a:pPr>
                      <a:r>
                        <a:rPr lang="tr-TR" sz="16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Tromboz</a:t>
                      </a:r>
                      <a:r>
                        <a:rPr lang="tr-TR" sz="16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riski</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9530">
                        <a:spcBef>
                          <a:spcPts val="210"/>
                        </a:spcBef>
                        <a:spcAft>
                          <a:spcPts val="0"/>
                        </a:spcAft>
                      </a:pPr>
                      <a:r>
                        <a:rPr lang="tr-TR" sz="16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Olası</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8895">
                        <a:spcBef>
                          <a:spcPts val="210"/>
                        </a:spcBef>
                        <a:spcAft>
                          <a:spcPts val="0"/>
                        </a:spcAft>
                      </a:pPr>
                      <a:r>
                        <a:rPr lang="tr-TR" sz="16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Olası (en üst sınır dozlar aşılırsa)</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39737120"/>
                  </a:ext>
                </a:extLst>
              </a:tr>
              <a:tr h="340081">
                <a:tc>
                  <a:txBody>
                    <a:bodyPr/>
                    <a:lstStyle/>
                    <a:p>
                      <a:pPr marL="48895" marR="57150">
                        <a:lnSpc>
                          <a:spcPct val="108000"/>
                        </a:lnSpc>
                        <a:spcBef>
                          <a:spcPts val="210"/>
                        </a:spcBef>
                        <a:spcAft>
                          <a:spcPts val="0"/>
                        </a:spcAft>
                      </a:pPr>
                      <a:r>
                        <a:rPr lang="tr-TR" sz="16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Traneksamik</a:t>
                      </a:r>
                      <a:r>
                        <a:rPr lang="tr-TR" sz="16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asitle kullanımı</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8895" marR="422910" indent="0" algn="l" defTabSz="914400" rtl="0" eaLnBrk="1" fontAlgn="auto" latinLnBrk="0" hangingPunct="1">
                        <a:lnSpc>
                          <a:spcPct val="108000"/>
                        </a:lnSpc>
                        <a:spcBef>
                          <a:spcPts val="210"/>
                        </a:spcBef>
                        <a:spcAft>
                          <a:spcPts val="0"/>
                        </a:spcAft>
                        <a:buClrTx/>
                        <a:buSzTx/>
                        <a:buFontTx/>
                        <a:buNone/>
                        <a:tabLst/>
                        <a:defRPr/>
                      </a:pPr>
                      <a:r>
                        <a:rPr lang="tr-TR" sz="16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Birlikte kullanılması önerilmez</a:t>
                      </a:r>
                      <a:endParaRPr lang="tr-TR" sz="2800" dirty="0" smtClean="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8895" marR="422910">
                        <a:lnSpc>
                          <a:spcPct val="108000"/>
                        </a:lnSpc>
                        <a:spcBef>
                          <a:spcPts val="210"/>
                        </a:spcBef>
                        <a:spcAft>
                          <a:spcPts val="0"/>
                        </a:spcAft>
                      </a:pPr>
                      <a:r>
                        <a:rPr lang="tr-TR" sz="16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Gerektiğinde birlikte kullanılabilir</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287320157"/>
                  </a:ext>
                </a:extLst>
              </a:tr>
              <a:tr h="340081">
                <a:tc>
                  <a:txBody>
                    <a:bodyPr/>
                    <a:lstStyle/>
                    <a:p>
                      <a:pPr marL="49530">
                        <a:spcBef>
                          <a:spcPts val="210"/>
                        </a:spcBef>
                        <a:spcAft>
                          <a:spcPts val="0"/>
                        </a:spcAft>
                      </a:pPr>
                      <a:r>
                        <a:rPr lang="tr-TR" sz="16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Anamnestik</a:t>
                      </a:r>
                      <a:r>
                        <a:rPr lang="tr-TR" sz="16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yanıt</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8895">
                        <a:spcBef>
                          <a:spcPts val="210"/>
                        </a:spcBef>
                        <a:spcAft>
                          <a:spcPts val="0"/>
                        </a:spcAft>
                      </a:pPr>
                      <a:r>
                        <a:rPr lang="tr-TR" sz="16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 </a:t>
                      </a:r>
                      <a:r>
                        <a:rPr lang="tr-TR" sz="1600" dirty="0" err="1"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anemnestik</a:t>
                      </a:r>
                      <a:r>
                        <a:rPr lang="tr-TR" sz="16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yanıt riski vardır</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48895">
                        <a:spcBef>
                          <a:spcPts val="210"/>
                        </a:spcBef>
                        <a:spcAft>
                          <a:spcPts val="0"/>
                        </a:spcAft>
                      </a:pPr>
                      <a:r>
                        <a:rPr lang="tr-TR" sz="16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Yoktur</a:t>
                      </a:r>
                      <a:r>
                        <a:rPr lang="tr-TR" sz="1600" baseline="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tr-TR"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149874776"/>
                  </a:ext>
                </a:extLst>
              </a:tr>
            </a:tbl>
          </a:graphicData>
        </a:graphic>
      </p:graphicFrame>
    </p:spTree>
    <p:extLst>
      <p:ext uri="{BB962C8B-B14F-4D97-AF65-F5344CB8AC3E}">
        <p14:creationId xmlns:p14="http://schemas.microsoft.com/office/powerpoint/2010/main" val="1084100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a:xfrm>
            <a:off x="186268" y="1337733"/>
            <a:ext cx="5909732" cy="919241"/>
          </a:xfrm>
        </p:spPr>
        <p:txBody>
          <a:bodyPr/>
          <a:lstStyle/>
          <a:p>
            <a:r>
              <a:rPr lang="tr-TR" dirty="0" smtClean="0"/>
              <a:t>FENOC çalışması </a:t>
            </a:r>
          </a:p>
          <a:p>
            <a:r>
              <a:rPr lang="tr-TR" sz="800" dirty="0" err="1"/>
              <a:t>Astermark</a:t>
            </a:r>
            <a:r>
              <a:rPr lang="tr-TR" sz="800" dirty="0"/>
              <a:t> J, </a:t>
            </a:r>
            <a:r>
              <a:rPr lang="tr-TR" sz="800" dirty="0" err="1" smtClean="0"/>
              <a:t>Donfield</a:t>
            </a:r>
            <a:r>
              <a:rPr lang="tr-TR" sz="800" dirty="0" smtClean="0"/>
              <a:t> SM, </a:t>
            </a:r>
            <a:r>
              <a:rPr lang="tr-TR" sz="800" dirty="0" err="1" smtClean="0"/>
              <a:t>DiMichele</a:t>
            </a:r>
            <a:r>
              <a:rPr lang="tr-TR" sz="800" dirty="0" smtClean="0"/>
              <a:t> DM, et al; FENOC </a:t>
            </a:r>
            <a:r>
              <a:rPr lang="tr-TR" sz="800" dirty="0" err="1" smtClean="0"/>
              <a:t>Study</a:t>
            </a:r>
            <a:r>
              <a:rPr lang="tr-TR" sz="800" dirty="0" smtClean="0"/>
              <a:t> </a:t>
            </a:r>
            <a:r>
              <a:rPr lang="tr-TR" sz="800" dirty="0" err="1" smtClean="0"/>
              <a:t>Group</a:t>
            </a:r>
            <a:r>
              <a:rPr lang="tr-TR" sz="800" dirty="0" smtClean="0"/>
              <a:t>. A </a:t>
            </a:r>
            <a:r>
              <a:rPr lang="tr-TR" sz="800" dirty="0" err="1" smtClean="0"/>
              <a:t>randomized</a:t>
            </a:r>
            <a:r>
              <a:rPr lang="tr-TR" sz="800" dirty="0" smtClean="0"/>
              <a:t> </a:t>
            </a:r>
            <a:r>
              <a:rPr lang="tr-TR" sz="800" dirty="0" err="1" smtClean="0"/>
              <a:t>comparison</a:t>
            </a:r>
            <a:r>
              <a:rPr lang="tr-TR" sz="800" dirty="0" smtClean="0"/>
              <a:t> of </a:t>
            </a:r>
            <a:r>
              <a:rPr lang="tr-TR" sz="800" dirty="0" err="1" smtClean="0"/>
              <a:t>bypassing</a:t>
            </a:r>
            <a:r>
              <a:rPr lang="tr-TR" sz="800" dirty="0" smtClean="0"/>
              <a:t> </a:t>
            </a:r>
            <a:r>
              <a:rPr lang="tr-TR" sz="800" dirty="0" err="1" smtClean="0"/>
              <a:t>agents</a:t>
            </a:r>
            <a:r>
              <a:rPr lang="tr-TR" sz="800" dirty="0" smtClean="0"/>
              <a:t> in </a:t>
            </a:r>
            <a:r>
              <a:rPr lang="tr-TR" sz="800" dirty="0" err="1" smtClean="0"/>
              <a:t>hemo</a:t>
            </a:r>
            <a:r>
              <a:rPr lang="tr-TR" sz="800" dirty="0" smtClean="0"/>
              <a:t> </a:t>
            </a:r>
            <a:r>
              <a:rPr lang="tr-TR" sz="800" dirty="0" err="1" smtClean="0"/>
              <a:t>philia</a:t>
            </a:r>
            <a:r>
              <a:rPr lang="tr-TR" sz="800" dirty="0" smtClean="0"/>
              <a:t> </a:t>
            </a:r>
            <a:r>
              <a:rPr lang="tr-TR" sz="800" dirty="0" err="1" smtClean="0"/>
              <a:t>complicated</a:t>
            </a:r>
            <a:r>
              <a:rPr lang="tr-TR" sz="800" dirty="0" smtClean="0"/>
              <a:t> </a:t>
            </a:r>
            <a:r>
              <a:rPr lang="tr-TR" sz="800" dirty="0" err="1"/>
              <a:t>by</a:t>
            </a:r>
            <a:r>
              <a:rPr lang="tr-TR" sz="800" dirty="0"/>
              <a:t> an </a:t>
            </a:r>
            <a:r>
              <a:rPr lang="tr-TR" sz="800" dirty="0" err="1"/>
              <a:t>inhibitor</a:t>
            </a:r>
            <a:r>
              <a:rPr lang="tr-TR" sz="800" dirty="0"/>
              <a:t>: </a:t>
            </a:r>
            <a:r>
              <a:rPr lang="tr-TR" sz="800" dirty="0" err="1"/>
              <a:t>the</a:t>
            </a:r>
            <a:r>
              <a:rPr lang="tr-TR" sz="800" dirty="0"/>
              <a:t> FEIBA </a:t>
            </a:r>
            <a:r>
              <a:rPr lang="tr-TR" sz="800" dirty="0" err="1"/>
              <a:t>NovoSeven</a:t>
            </a:r>
            <a:r>
              <a:rPr lang="tr-TR" sz="800" dirty="0"/>
              <a:t> </a:t>
            </a:r>
            <a:r>
              <a:rPr lang="tr-TR" sz="800" dirty="0" err="1"/>
              <a:t>Compar</a:t>
            </a:r>
            <a:r>
              <a:rPr lang="tr-TR" sz="800" dirty="0"/>
              <a:t> </a:t>
            </a:r>
            <a:r>
              <a:rPr lang="tr-TR" sz="800" dirty="0" err="1"/>
              <a:t>ative</a:t>
            </a:r>
            <a:r>
              <a:rPr lang="tr-TR" sz="800" dirty="0"/>
              <a:t> (FENOC) </a:t>
            </a:r>
            <a:r>
              <a:rPr lang="tr-TR" sz="800" dirty="0" err="1"/>
              <a:t>Study</a:t>
            </a:r>
            <a:r>
              <a:rPr lang="tr-TR" sz="800" dirty="0"/>
              <a:t>. Blood 2007;109(2):546–551YoungG,ShaferFE,RojasP,Seremetis S. </a:t>
            </a:r>
            <a:r>
              <a:rPr lang="tr-TR" sz="800" dirty="0" err="1"/>
              <a:t>Single</a:t>
            </a:r>
            <a:r>
              <a:rPr lang="tr-TR" sz="800" dirty="0"/>
              <a:t> 270microgkg(-1) </a:t>
            </a:r>
            <a:r>
              <a:rPr lang="tr-TR" sz="800" dirty="0" err="1"/>
              <a:t>doserFVIIavs</a:t>
            </a:r>
            <a:r>
              <a:rPr lang="tr-TR" sz="800" dirty="0"/>
              <a:t>. standard90microgkg(-1)-</a:t>
            </a:r>
            <a:r>
              <a:rPr lang="tr-TR" sz="800" dirty="0" err="1"/>
              <a:t>doserFVIIaandAPCCfor</a:t>
            </a:r>
            <a:r>
              <a:rPr lang="tr-TR" sz="800" dirty="0"/>
              <a:t> </a:t>
            </a:r>
            <a:r>
              <a:rPr lang="tr-TR" sz="800" dirty="0" err="1"/>
              <a:t>home</a:t>
            </a:r>
            <a:r>
              <a:rPr lang="tr-TR" sz="800" dirty="0"/>
              <a:t> </a:t>
            </a:r>
            <a:r>
              <a:rPr lang="tr-TR" sz="800" dirty="0" err="1"/>
              <a:t>treatment</a:t>
            </a:r>
            <a:r>
              <a:rPr lang="tr-TR" sz="800" dirty="0"/>
              <a:t> of </a:t>
            </a:r>
            <a:r>
              <a:rPr lang="tr-TR" sz="800" dirty="0" err="1"/>
              <a:t>joint</a:t>
            </a:r>
            <a:r>
              <a:rPr lang="tr-TR" sz="800" dirty="0"/>
              <a:t> </a:t>
            </a:r>
            <a:r>
              <a:rPr lang="tr-TR" sz="800" dirty="0" err="1"/>
              <a:t>bleeds</a:t>
            </a:r>
            <a:r>
              <a:rPr lang="tr-TR" sz="800" dirty="0"/>
              <a:t> in </a:t>
            </a:r>
            <a:r>
              <a:rPr lang="tr-TR" sz="800" dirty="0" err="1"/>
              <a:t>haemophilia</a:t>
            </a:r>
            <a:r>
              <a:rPr lang="tr-TR" sz="800" dirty="0"/>
              <a:t> </a:t>
            </a:r>
            <a:r>
              <a:rPr lang="tr-TR" sz="800" dirty="0" err="1"/>
              <a:t>patients</a:t>
            </a:r>
            <a:r>
              <a:rPr lang="tr-TR" sz="800" dirty="0"/>
              <a:t> </a:t>
            </a:r>
            <a:r>
              <a:rPr lang="tr-TR" sz="800" dirty="0" err="1"/>
              <a:t>with</a:t>
            </a:r>
            <a:r>
              <a:rPr lang="tr-TR" sz="800" dirty="0"/>
              <a:t> </a:t>
            </a:r>
            <a:r>
              <a:rPr lang="tr-TR" sz="800" dirty="0" err="1"/>
              <a:t>inhibitors</a:t>
            </a:r>
            <a:r>
              <a:rPr lang="tr-TR" sz="800" dirty="0"/>
              <a:t>: a </a:t>
            </a:r>
            <a:r>
              <a:rPr lang="tr-TR" sz="800" dirty="0" err="1"/>
              <a:t>randomized</a:t>
            </a:r>
            <a:r>
              <a:rPr lang="tr-TR" sz="800" dirty="0"/>
              <a:t> </a:t>
            </a:r>
            <a:r>
              <a:rPr lang="tr-TR" sz="800" dirty="0" err="1"/>
              <a:t>comparison</a:t>
            </a:r>
            <a:r>
              <a:rPr lang="tr-TR" sz="800" dirty="0"/>
              <a:t>. </a:t>
            </a:r>
            <a:r>
              <a:rPr lang="tr-TR" sz="800" dirty="0" err="1"/>
              <a:t>Haemophilia</a:t>
            </a:r>
            <a:r>
              <a:rPr lang="tr-TR" sz="800" dirty="0"/>
              <a:t> 2008;14(2): 287–294</a:t>
            </a:r>
          </a:p>
        </p:txBody>
      </p:sp>
      <p:sp>
        <p:nvSpPr>
          <p:cNvPr id="3" name="Metin Yer Tutucusu 2"/>
          <p:cNvSpPr>
            <a:spLocks noGrp="1"/>
          </p:cNvSpPr>
          <p:nvPr>
            <p:ph type="body" sz="half" idx="3"/>
          </p:nvPr>
        </p:nvSpPr>
        <p:spPr/>
        <p:txBody>
          <a:bodyPr/>
          <a:lstStyle/>
          <a:p>
            <a:r>
              <a:rPr lang="tr-TR" dirty="0" err="1" smtClean="0"/>
              <a:t>Young</a:t>
            </a:r>
            <a:r>
              <a:rPr lang="tr-TR" dirty="0" smtClean="0"/>
              <a:t> ve ark.</a:t>
            </a:r>
          </a:p>
          <a:p>
            <a:r>
              <a:rPr lang="tr-TR" sz="800" dirty="0" err="1"/>
              <a:t>YoungG,ShaferFE,RojasP,Seremetis</a:t>
            </a:r>
            <a:r>
              <a:rPr lang="tr-TR" sz="800" dirty="0"/>
              <a:t> S. </a:t>
            </a:r>
            <a:r>
              <a:rPr lang="tr-TR" sz="800" dirty="0" err="1"/>
              <a:t>Single</a:t>
            </a:r>
            <a:r>
              <a:rPr lang="tr-TR" sz="800" dirty="0"/>
              <a:t> 270microgkg(-1) </a:t>
            </a:r>
            <a:r>
              <a:rPr lang="tr-TR" sz="800" dirty="0" err="1"/>
              <a:t>doserFVIIavs</a:t>
            </a:r>
            <a:r>
              <a:rPr lang="tr-TR" sz="800" dirty="0"/>
              <a:t>. standard90microgkg(-1)-</a:t>
            </a:r>
            <a:r>
              <a:rPr lang="tr-TR" sz="800" dirty="0" err="1"/>
              <a:t>doserFVIIaandAPCCfor</a:t>
            </a:r>
            <a:r>
              <a:rPr lang="tr-TR" sz="800" dirty="0"/>
              <a:t> </a:t>
            </a:r>
            <a:r>
              <a:rPr lang="tr-TR" sz="800" dirty="0" err="1"/>
              <a:t>home</a:t>
            </a:r>
            <a:r>
              <a:rPr lang="tr-TR" sz="800" dirty="0"/>
              <a:t> </a:t>
            </a:r>
            <a:r>
              <a:rPr lang="tr-TR" sz="800" dirty="0" err="1"/>
              <a:t>treatment</a:t>
            </a:r>
            <a:r>
              <a:rPr lang="tr-TR" sz="800" dirty="0"/>
              <a:t> of </a:t>
            </a:r>
            <a:r>
              <a:rPr lang="tr-TR" sz="800" dirty="0" err="1"/>
              <a:t>joint</a:t>
            </a:r>
            <a:r>
              <a:rPr lang="tr-TR" sz="800" dirty="0"/>
              <a:t> </a:t>
            </a:r>
            <a:r>
              <a:rPr lang="tr-TR" sz="800" dirty="0" err="1"/>
              <a:t>bleeds</a:t>
            </a:r>
            <a:r>
              <a:rPr lang="tr-TR" sz="800" dirty="0"/>
              <a:t> in </a:t>
            </a:r>
            <a:r>
              <a:rPr lang="tr-TR" sz="800" dirty="0" err="1"/>
              <a:t>haemophilia</a:t>
            </a:r>
            <a:r>
              <a:rPr lang="tr-TR" sz="800" dirty="0"/>
              <a:t> </a:t>
            </a:r>
            <a:r>
              <a:rPr lang="tr-TR" sz="800" dirty="0" err="1"/>
              <a:t>patients</a:t>
            </a:r>
            <a:r>
              <a:rPr lang="tr-TR" sz="800" dirty="0"/>
              <a:t> </a:t>
            </a:r>
            <a:r>
              <a:rPr lang="tr-TR" sz="800" dirty="0" err="1"/>
              <a:t>with</a:t>
            </a:r>
            <a:r>
              <a:rPr lang="tr-TR" sz="800" dirty="0"/>
              <a:t> </a:t>
            </a:r>
            <a:r>
              <a:rPr lang="tr-TR" sz="800" dirty="0" err="1"/>
              <a:t>inhibitors</a:t>
            </a:r>
            <a:r>
              <a:rPr lang="tr-TR" sz="800" dirty="0"/>
              <a:t>: a </a:t>
            </a:r>
            <a:r>
              <a:rPr lang="tr-TR" sz="800" dirty="0" err="1"/>
              <a:t>randomized</a:t>
            </a:r>
            <a:r>
              <a:rPr lang="tr-TR" sz="800" dirty="0"/>
              <a:t> </a:t>
            </a:r>
            <a:r>
              <a:rPr lang="tr-TR" sz="800" dirty="0" err="1"/>
              <a:t>comparison</a:t>
            </a:r>
            <a:r>
              <a:rPr lang="tr-TR" sz="800" dirty="0"/>
              <a:t>. </a:t>
            </a:r>
            <a:r>
              <a:rPr lang="tr-TR" sz="800" dirty="0" err="1"/>
              <a:t>Haemophilia</a:t>
            </a:r>
            <a:r>
              <a:rPr lang="tr-TR" sz="800" dirty="0"/>
              <a:t> 2008;14(2): </a:t>
            </a:r>
            <a:r>
              <a:rPr lang="tr-TR" sz="800" dirty="0" smtClean="0"/>
              <a:t>287–29</a:t>
            </a:r>
            <a:endParaRPr lang="tr-TR" dirty="0" smtClean="0"/>
          </a:p>
          <a:p>
            <a:endParaRPr lang="tr-TR" dirty="0"/>
          </a:p>
        </p:txBody>
      </p:sp>
      <p:sp>
        <p:nvSpPr>
          <p:cNvPr id="4" name="İçerik Yer Tutucusu 3"/>
          <p:cNvSpPr>
            <a:spLocks noGrp="1"/>
          </p:cNvSpPr>
          <p:nvPr>
            <p:ph sz="quarter" idx="2"/>
          </p:nvPr>
        </p:nvSpPr>
        <p:spPr/>
        <p:txBody>
          <a:bodyPr>
            <a:normAutofit lnSpcReduction="10000"/>
          </a:bodyPr>
          <a:lstStyle/>
          <a:p>
            <a:r>
              <a:rPr lang="tr-TR" dirty="0" smtClean="0"/>
              <a:t>N=48</a:t>
            </a:r>
          </a:p>
          <a:p>
            <a:r>
              <a:rPr lang="tr-TR" dirty="0"/>
              <a:t>FEIBA (85 IU/kg tek doz) ve </a:t>
            </a:r>
            <a:r>
              <a:rPr lang="tr-TR" dirty="0" err="1"/>
              <a:t>NovoSeven</a:t>
            </a:r>
            <a:r>
              <a:rPr lang="tr-TR" dirty="0"/>
              <a:t> (105 µg/kg × 2 doz) ile tedavi edildi</a:t>
            </a:r>
            <a:r>
              <a:rPr lang="tr-TR" dirty="0" smtClean="0"/>
              <a:t>.</a:t>
            </a:r>
          </a:p>
          <a:p>
            <a:r>
              <a:rPr lang="tr-TR" b="1" dirty="0" smtClean="0"/>
              <a:t>FEIBA </a:t>
            </a:r>
            <a:r>
              <a:rPr lang="tr-TR" b="1" dirty="0"/>
              <a:t>(%81.3) ve </a:t>
            </a:r>
            <a:r>
              <a:rPr lang="tr-TR" b="1" dirty="0" err="1"/>
              <a:t>NovoSeven</a:t>
            </a:r>
            <a:r>
              <a:rPr lang="tr-TR" b="1" dirty="0"/>
              <a:t> (%78.1) benzer etkinlik </a:t>
            </a:r>
            <a:r>
              <a:rPr lang="tr-TR" dirty="0"/>
              <a:t>gösterdi, ancak hastaların bir kısmı bir ajana daha iyi yanıt verdi.</a:t>
            </a:r>
          </a:p>
        </p:txBody>
      </p:sp>
      <p:sp>
        <p:nvSpPr>
          <p:cNvPr id="5" name="İçerik Yer Tutucusu 4"/>
          <p:cNvSpPr>
            <a:spLocks noGrp="1"/>
          </p:cNvSpPr>
          <p:nvPr>
            <p:ph sz="quarter" idx="4"/>
          </p:nvPr>
        </p:nvSpPr>
        <p:spPr/>
        <p:txBody>
          <a:bodyPr>
            <a:normAutofit fontScale="92500" lnSpcReduction="10000"/>
          </a:bodyPr>
          <a:lstStyle/>
          <a:p>
            <a:r>
              <a:rPr lang="tr-TR" dirty="0" smtClean="0"/>
              <a:t>N=42 </a:t>
            </a:r>
          </a:p>
          <a:p>
            <a:r>
              <a:rPr lang="tr-TR" dirty="0"/>
              <a:t>FEIBA (75 IU/kg) ile </a:t>
            </a:r>
            <a:r>
              <a:rPr lang="tr-TR" dirty="0" err="1"/>
              <a:t>NovoSeven'in</a:t>
            </a:r>
            <a:r>
              <a:rPr lang="tr-TR" dirty="0"/>
              <a:t> iki rejimi (3 × 90 µg/kg veya 270 µg/kg tek doz) karşılaştırıldı</a:t>
            </a:r>
            <a:r>
              <a:rPr lang="tr-TR" dirty="0" smtClean="0"/>
              <a:t>.</a:t>
            </a:r>
          </a:p>
          <a:p>
            <a:r>
              <a:rPr lang="tr-TR" dirty="0"/>
              <a:t>Global </a:t>
            </a:r>
            <a:r>
              <a:rPr lang="tr-TR" b="1" dirty="0"/>
              <a:t>etkinlik benzer </a:t>
            </a:r>
            <a:r>
              <a:rPr lang="tr-TR" dirty="0"/>
              <a:t>olsa da, </a:t>
            </a:r>
            <a:r>
              <a:rPr lang="tr-TR" b="1" dirty="0" smtClean="0"/>
              <a:t>tek </a:t>
            </a:r>
            <a:r>
              <a:rPr lang="tr-TR" b="1" dirty="0"/>
              <a:t>doz 270 µg/kg </a:t>
            </a:r>
            <a:r>
              <a:rPr lang="tr-TR" b="1" dirty="0" err="1" smtClean="0"/>
              <a:t>NovoSeven</a:t>
            </a:r>
            <a:r>
              <a:rPr lang="tr-TR" dirty="0" smtClean="0"/>
              <a:t>, </a:t>
            </a:r>
            <a:r>
              <a:rPr lang="tr-TR" dirty="0" err="1"/>
              <a:t>FEIBA'ya</a:t>
            </a:r>
            <a:r>
              <a:rPr lang="tr-TR" dirty="0"/>
              <a:t> </a:t>
            </a:r>
            <a:r>
              <a:rPr lang="tr-TR" b="1" dirty="0"/>
              <a:t>kıyasla ek tedavi ihtiyacını anlamlı derecede azalttı </a:t>
            </a:r>
            <a:r>
              <a:rPr lang="tr-TR" dirty="0"/>
              <a:t>(%14 vs. %43, p=0.032).</a:t>
            </a:r>
          </a:p>
        </p:txBody>
      </p:sp>
      <p:sp>
        <p:nvSpPr>
          <p:cNvPr id="6" name="Unvan 5"/>
          <p:cNvSpPr>
            <a:spLocks noGrp="1"/>
          </p:cNvSpPr>
          <p:nvPr>
            <p:ph type="title"/>
          </p:nvPr>
        </p:nvSpPr>
        <p:spPr/>
        <p:txBody>
          <a:bodyPr/>
          <a:lstStyle/>
          <a:p>
            <a:r>
              <a:rPr lang="tr-TR" dirty="0" err="1" smtClean="0"/>
              <a:t>aPCC</a:t>
            </a:r>
            <a:r>
              <a:rPr lang="tr-TR" dirty="0" smtClean="0"/>
              <a:t> </a:t>
            </a:r>
            <a:r>
              <a:rPr lang="tr-TR" dirty="0" err="1" smtClean="0"/>
              <a:t>vs</a:t>
            </a:r>
            <a:r>
              <a:rPr lang="tr-TR" dirty="0" smtClean="0"/>
              <a:t> </a:t>
            </a:r>
            <a:r>
              <a:rPr lang="tr-TR" dirty="0" err="1" smtClean="0"/>
              <a:t>FVIIa</a:t>
            </a:r>
            <a:r>
              <a:rPr lang="tr-TR" dirty="0" smtClean="0"/>
              <a:t> </a:t>
            </a:r>
            <a:endParaRPr lang="tr-TR" dirty="0"/>
          </a:p>
        </p:txBody>
      </p:sp>
    </p:spTree>
    <p:extLst>
      <p:ext uri="{BB962C8B-B14F-4D97-AF65-F5344CB8AC3E}">
        <p14:creationId xmlns:p14="http://schemas.microsoft.com/office/powerpoint/2010/main" val="555662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p:txBody>
          <a:bodyPr/>
          <a:lstStyle/>
          <a:p>
            <a:pPr algn="ctr"/>
            <a:r>
              <a:rPr lang="tr-TR" dirty="0" err="1" smtClean="0"/>
              <a:t>aPCC</a:t>
            </a:r>
            <a:endParaRPr lang="tr-TR" dirty="0"/>
          </a:p>
        </p:txBody>
      </p:sp>
      <p:sp>
        <p:nvSpPr>
          <p:cNvPr id="3" name="Metin Yer Tutucusu 2"/>
          <p:cNvSpPr>
            <a:spLocks noGrp="1"/>
          </p:cNvSpPr>
          <p:nvPr>
            <p:ph type="body" sz="half" idx="3"/>
          </p:nvPr>
        </p:nvSpPr>
        <p:spPr/>
        <p:txBody>
          <a:bodyPr/>
          <a:lstStyle/>
          <a:p>
            <a:pPr algn="ctr"/>
            <a:r>
              <a:rPr lang="tr-TR" dirty="0" err="1" smtClean="0"/>
              <a:t>rFVIIa</a:t>
            </a:r>
            <a:endParaRPr lang="tr-TR" dirty="0"/>
          </a:p>
        </p:txBody>
      </p:sp>
      <p:sp>
        <p:nvSpPr>
          <p:cNvPr id="4" name="İçerik Yer Tutucusu 3"/>
          <p:cNvSpPr>
            <a:spLocks noGrp="1"/>
          </p:cNvSpPr>
          <p:nvPr>
            <p:ph sz="quarter" idx="2"/>
          </p:nvPr>
        </p:nvSpPr>
        <p:spPr/>
        <p:txBody>
          <a:bodyPr/>
          <a:lstStyle/>
          <a:p>
            <a:r>
              <a:rPr lang="tr-TR" dirty="0"/>
              <a:t>Akut kanamalarda </a:t>
            </a:r>
            <a:r>
              <a:rPr lang="tr-TR" b="1" dirty="0"/>
              <a:t>%</a:t>
            </a:r>
            <a:r>
              <a:rPr lang="tr-TR" b="1" dirty="0" smtClean="0"/>
              <a:t>81-91</a:t>
            </a:r>
            <a:r>
              <a:rPr lang="tr-TR" dirty="0" smtClean="0"/>
              <a:t>; </a:t>
            </a:r>
            <a:r>
              <a:rPr lang="tr-TR" dirty="0"/>
              <a:t>cerrahide </a:t>
            </a:r>
            <a:r>
              <a:rPr lang="tr-TR" b="1" dirty="0"/>
              <a:t>%91.2 </a:t>
            </a:r>
            <a:r>
              <a:rPr lang="tr-TR" dirty="0"/>
              <a:t>etkinlik</a:t>
            </a:r>
            <a:r>
              <a:rPr lang="tr-TR" dirty="0" smtClean="0"/>
              <a:t>.</a:t>
            </a:r>
            <a:endParaRPr lang="tr-TR" dirty="0"/>
          </a:p>
          <a:p>
            <a:r>
              <a:rPr lang="tr-TR" dirty="0" err="1"/>
              <a:t>Profilakside</a:t>
            </a:r>
            <a:r>
              <a:rPr lang="tr-TR" dirty="0"/>
              <a:t> kanama sıklığını </a:t>
            </a:r>
            <a:r>
              <a:rPr lang="tr-TR" b="1" dirty="0"/>
              <a:t>%62-72 </a:t>
            </a:r>
            <a:r>
              <a:rPr lang="tr-TR" dirty="0"/>
              <a:t>azaltır (Pro-FEIBA çalışması).</a:t>
            </a:r>
          </a:p>
          <a:p>
            <a:r>
              <a:rPr lang="tr-TR" dirty="0" err="1"/>
              <a:t>Trombotik</a:t>
            </a:r>
            <a:r>
              <a:rPr lang="tr-TR" dirty="0"/>
              <a:t> risk düşük (10 yılda 16 vaka).</a:t>
            </a:r>
          </a:p>
          <a:p>
            <a:endParaRPr lang="tr-TR" dirty="0"/>
          </a:p>
        </p:txBody>
      </p:sp>
      <p:sp>
        <p:nvSpPr>
          <p:cNvPr id="5" name="İçerik Yer Tutucusu 4"/>
          <p:cNvSpPr>
            <a:spLocks noGrp="1"/>
          </p:cNvSpPr>
          <p:nvPr>
            <p:ph sz="quarter" idx="4"/>
          </p:nvPr>
        </p:nvSpPr>
        <p:spPr/>
        <p:txBody>
          <a:bodyPr/>
          <a:lstStyle/>
          <a:p>
            <a:r>
              <a:rPr lang="tr-TR" dirty="0" smtClean="0"/>
              <a:t>Akut kanamalarda </a:t>
            </a:r>
            <a:r>
              <a:rPr lang="tr-TR" b="1" dirty="0" smtClean="0"/>
              <a:t>%70-95 </a:t>
            </a:r>
            <a:r>
              <a:rPr lang="tr-TR" dirty="0" smtClean="0"/>
              <a:t>etkinlik; tek doz (270 µg/kg) pratik avantaj sağlar.</a:t>
            </a:r>
          </a:p>
          <a:p>
            <a:r>
              <a:rPr lang="tr-TR" dirty="0" err="1" smtClean="0"/>
              <a:t>Profilakside</a:t>
            </a:r>
            <a:r>
              <a:rPr lang="tr-TR" dirty="0" smtClean="0"/>
              <a:t> </a:t>
            </a:r>
            <a:r>
              <a:rPr lang="tr-TR" dirty="0"/>
              <a:t>kanama sıklığını </a:t>
            </a:r>
            <a:r>
              <a:rPr lang="tr-TR" b="1" dirty="0"/>
              <a:t>%45-59 </a:t>
            </a:r>
            <a:r>
              <a:rPr lang="tr-TR" dirty="0"/>
              <a:t>azaltır (</a:t>
            </a:r>
            <a:r>
              <a:rPr lang="tr-TR" dirty="0" err="1"/>
              <a:t>Konkle</a:t>
            </a:r>
            <a:r>
              <a:rPr lang="tr-TR" dirty="0"/>
              <a:t> çalışması).</a:t>
            </a:r>
          </a:p>
          <a:p>
            <a:r>
              <a:rPr lang="tr-TR" dirty="0" err="1"/>
              <a:t>Trombotik</a:t>
            </a:r>
            <a:r>
              <a:rPr lang="tr-TR" dirty="0"/>
              <a:t> risk &lt;%1.</a:t>
            </a:r>
          </a:p>
          <a:p>
            <a:endParaRPr lang="tr-TR" dirty="0"/>
          </a:p>
        </p:txBody>
      </p:sp>
      <p:sp>
        <p:nvSpPr>
          <p:cNvPr id="6" name="Unvan 5"/>
          <p:cNvSpPr>
            <a:spLocks noGrp="1"/>
          </p:cNvSpPr>
          <p:nvPr>
            <p:ph type="title"/>
          </p:nvPr>
        </p:nvSpPr>
        <p:spPr/>
        <p:txBody>
          <a:bodyPr/>
          <a:lstStyle/>
          <a:p>
            <a:r>
              <a:rPr lang="tr-TR" dirty="0" err="1"/>
              <a:t>aPCC</a:t>
            </a:r>
            <a:r>
              <a:rPr lang="tr-TR" dirty="0"/>
              <a:t> </a:t>
            </a:r>
            <a:r>
              <a:rPr lang="tr-TR" dirty="0" err="1"/>
              <a:t>vs</a:t>
            </a:r>
            <a:r>
              <a:rPr lang="tr-TR" dirty="0"/>
              <a:t> </a:t>
            </a:r>
            <a:r>
              <a:rPr lang="tr-TR" dirty="0" err="1"/>
              <a:t>FVIIa</a:t>
            </a:r>
            <a:r>
              <a:rPr lang="tr-TR" dirty="0"/>
              <a:t> </a:t>
            </a:r>
          </a:p>
        </p:txBody>
      </p:sp>
      <p:sp>
        <p:nvSpPr>
          <p:cNvPr id="7" name="Dikdörtgen 6"/>
          <p:cNvSpPr/>
          <p:nvPr/>
        </p:nvSpPr>
        <p:spPr>
          <a:xfrm>
            <a:off x="7560780" y="6324772"/>
            <a:ext cx="4036811" cy="369332"/>
          </a:xfrm>
          <a:prstGeom prst="rect">
            <a:avLst/>
          </a:prstGeom>
        </p:spPr>
        <p:txBody>
          <a:bodyPr wrap="none">
            <a:spAutoFit/>
          </a:bodyPr>
          <a:lstStyle/>
          <a:p>
            <a:r>
              <a:rPr lang="tr-TR" dirty="0"/>
              <a:t>Semin </a:t>
            </a:r>
            <a:r>
              <a:rPr lang="tr-TR" dirty="0" err="1"/>
              <a:t>Thromb</a:t>
            </a:r>
            <a:r>
              <a:rPr lang="tr-TR" dirty="0"/>
              <a:t> </a:t>
            </a:r>
            <a:r>
              <a:rPr lang="tr-TR" dirty="0" err="1"/>
              <a:t>Hemost</a:t>
            </a:r>
            <a:r>
              <a:rPr lang="tr-TR" dirty="0"/>
              <a:t> 2013;39:772–778</a:t>
            </a:r>
          </a:p>
        </p:txBody>
      </p:sp>
      <p:sp>
        <p:nvSpPr>
          <p:cNvPr id="8" name="Dikdörtgen 7"/>
          <p:cNvSpPr/>
          <p:nvPr/>
        </p:nvSpPr>
        <p:spPr>
          <a:xfrm>
            <a:off x="362085" y="2469929"/>
            <a:ext cx="11415389" cy="3046988"/>
          </a:xfrm>
          <a:prstGeom prst="rect">
            <a:avLst/>
          </a:prstGeom>
          <a:solidFill>
            <a:schemeClr val="accent1">
              <a:lumMod val="60000"/>
              <a:lumOff val="40000"/>
            </a:schemeClr>
          </a:solidFill>
        </p:spPr>
        <p:txBody>
          <a:bodyPr wrap="square">
            <a:spAutoFit/>
          </a:bodyPr>
          <a:lstStyle/>
          <a:p>
            <a:pPr>
              <a:buFont typeface="Arial" panose="020B0604020202020204" pitchFamily="34" charset="0"/>
              <a:buChar char="•"/>
            </a:pPr>
            <a:r>
              <a:rPr lang="tr-TR" sz="3200" dirty="0" smtClean="0">
                <a:solidFill>
                  <a:schemeClr val="bg1"/>
                </a:solidFill>
                <a:latin typeface="DeepSeek-CJK-patch"/>
              </a:rPr>
              <a:t>Her iki ajan da </a:t>
            </a:r>
            <a:r>
              <a:rPr lang="tr-TR" sz="3200" dirty="0" err="1" smtClean="0">
                <a:solidFill>
                  <a:schemeClr val="bg1"/>
                </a:solidFill>
                <a:latin typeface="DeepSeek-CJK-patch"/>
              </a:rPr>
              <a:t>inhibitörlü</a:t>
            </a:r>
            <a:r>
              <a:rPr lang="tr-TR" sz="3200" dirty="0" smtClean="0">
                <a:solidFill>
                  <a:schemeClr val="bg1"/>
                </a:solidFill>
                <a:latin typeface="DeepSeek-CJK-patch"/>
              </a:rPr>
              <a:t> hemofilide etkili ve güvenlidir.</a:t>
            </a:r>
          </a:p>
          <a:p>
            <a:pPr>
              <a:buFont typeface="Arial" panose="020B0604020202020204" pitchFamily="34" charset="0"/>
              <a:buChar char="•"/>
            </a:pPr>
            <a:endParaRPr lang="tr-TR" sz="3200" dirty="0" smtClean="0">
              <a:solidFill>
                <a:schemeClr val="bg1"/>
              </a:solidFill>
              <a:latin typeface="DeepSeek-CJK-patch"/>
            </a:endParaRPr>
          </a:p>
          <a:p>
            <a:pPr>
              <a:buFont typeface="Arial" panose="020B0604020202020204" pitchFamily="34" charset="0"/>
              <a:buChar char="•"/>
            </a:pPr>
            <a:r>
              <a:rPr lang="tr-TR" sz="3200" dirty="0"/>
              <a:t>Büyük cerrahi </a:t>
            </a:r>
            <a:r>
              <a:rPr lang="tr-TR" sz="3200" dirty="0" smtClean="0"/>
              <a:t>müdahalelerde: </a:t>
            </a:r>
            <a:r>
              <a:rPr lang="tr-TR" sz="3200" dirty="0" err="1" smtClean="0"/>
              <a:t>aPCC</a:t>
            </a:r>
            <a:endParaRPr lang="tr-TR" sz="3200" dirty="0"/>
          </a:p>
          <a:p>
            <a:pPr>
              <a:buFont typeface="Arial" panose="020B0604020202020204" pitchFamily="34" charset="0"/>
              <a:buChar char="•"/>
            </a:pPr>
            <a:r>
              <a:rPr lang="tr-TR" sz="3200" dirty="0" err="1" smtClean="0"/>
              <a:t>Anamnestik</a:t>
            </a:r>
            <a:r>
              <a:rPr lang="tr-TR" sz="3200" dirty="0" smtClean="0"/>
              <a:t> </a:t>
            </a:r>
            <a:r>
              <a:rPr lang="tr-TR" sz="3200" dirty="0"/>
              <a:t>yanıt endişesi </a:t>
            </a:r>
            <a:r>
              <a:rPr lang="tr-TR" sz="3200" dirty="0" smtClean="0"/>
              <a:t>olanlar ve düşük </a:t>
            </a:r>
            <a:r>
              <a:rPr lang="tr-TR" sz="3200" dirty="0"/>
              <a:t>hacim </a:t>
            </a:r>
            <a:r>
              <a:rPr lang="tr-TR" sz="3200" dirty="0" smtClean="0"/>
              <a:t>avantajı nedeniyle pediatrik hastalarda: </a:t>
            </a:r>
            <a:r>
              <a:rPr lang="tr-TR" sz="3200" dirty="0" err="1" smtClean="0"/>
              <a:t>rFVIIa</a:t>
            </a:r>
            <a:endParaRPr lang="tr-TR" sz="3200" dirty="0" smtClean="0">
              <a:solidFill>
                <a:schemeClr val="bg1"/>
              </a:solidFill>
              <a:latin typeface="DeepSeek-CJK-patch"/>
            </a:endParaRPr>
          </a:p>
          <a:p>
            <a:pPr>
              <a:buFont typeface="Arial" panose="020B0604020202020204" pitchFamily="34" charset="0"/>
              <a:buChar char="•"/>
            </a:pPr>
            <a:endParaRPr lang="tr-TR" sz="3200" b="0" i="0" dirty="0">
              <a:solidFill>
                <a:schemeClr val="bg1"/>
              </a:solidFill>
              <a:effectLst/>
              <a:latin typeface="DeepSeek-CJK-patch"/>
            </a:endParaRPr>
          </a:p>
        </p:txBody>
      </p:sp>
    </p:spTree>
    <p:extLst>
      <p:ext uri="{BB962C8B-B14F-4D97-AF65-F5344CB8AC3E}">
        <p14:creationId xmlns:p14="http://schemas.microsoft.com/office/powerpoint/2010/main" val="88224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5"/>
          <p:cNvSpPr txBox="1">
            <a:spLocks/>
          </p:cNvSpPr>
          <p:nvPr/>
        </p:nvSpPr>
        <p:spPr>
          <a:xfrm>
            <a:off x="402336" y="228600"/>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smtClean="0"/>
              <a:t>Kılavuzlara göre </a:t>
            </a:r>
            <a:r>
              <a:rPr lang="tr-TR" dirty="0" err="1" smtClean="0"/>
              <a:t>inhibitörlü</a:t>
            </a:r>
            <a:r>
              <a:rPr lang="tr-TR" dirty="0" smtClean="0"/>
              <a:t> hastada akut kanama tedavisi </a:t>
            </a:r>
            <a:endParaRPr lang="tr-TR" dirty="0"/>
          </a:p>
        </p:txBody>
      </p:sp>
      <p:sp>
        <p:nvSpPr>
          <p:cNvPr id="3" name="Unvan 1"/>
          <p:cNvSpPr txBox="1">
            <a:spLocks/>
          </p:cNvSpPr>
          <p:nvPr/>
        </p:nvSpPr>
        <p:spPr>
          <a:xfrm>
            <a:off x="-330200" y="1110191"/>
            <a:ext cx="4716780" cy="697865"/>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err="1" smtClean="0"/>
              <a:t>HAi</a:t>
            </a:r>
            <a:r>
              <a:rPr lang="tr-TR" dirty="0" smtClean="0"/>
              <a:t> WFH (2020)</a:t>
            </a:r>
            <a:endParaRPr lang="tr-TR" dirty="0"/>
          </a:p>
        </p:txBody>
      </p:sp>
      <p:pic>
        <p:nvPicPr>
          <p:cNvPr id="4" name="İçerik Yer Tutucusu 3"/>
          <p:cNvPicPr>
            <a:picLocks noChangeAspect="1"/>
          </p:cNvPicPr>
          <p:nvPr/>
        </p:nvPicPr>
        <p:blipFill>
          <a:blip r:embed="rId3"/>
          <a:stretch>
            <a:fillRect/>
          </a:stretch>
        </p:blipFill>
        <p:spPr>
          <a:xfrm>
            <a:off x="3856736" y="800666"/>
            <a:ext cx="7790497" cy="1524000"/>
          </a:xfrm>
          <a:prstGeom prst="rect">
            <a:avLst/>
          </a:prstGeom>
        </p:spPr>
      </p:pic>
      <p:sp>
        <p:nvSpPr>
          <p:cNvPr id="5" name="Dikdörtgen 4"/>
          <p:cNvSpPr/>
          <p:nvPr/>
        </p:nvSpPr>
        <p:spPr>
          <a:xfrm>
            <a:off x="270933" y="2545343"/>
            <a:ext cx="6096000" cy="646331"/>
          </a:xfrm>
          <a:prstGeom prst="rect">
            <a:avLst/>
          </a:prstGeom>
        </p:spPr>
        <p:txBody>
          <a:bodyPr>
            <a:spAutoFit/>
          </a:bodyPr>
          <a:lstStyle/>
          <a:p>
            <a:r>
              <a:rPr lang="tr-TR" dirty="0"/>
              <a:t>💉 Düşük yanıtlı inhibitör:</a:t>
            </a:r>
          </a:p>
          <a:p>
            <a:r>
              <a:rPr lang="tr-TR" dirty="0"/>
              <a:t>- FVIII denenebilir (etkin FVIII düzeyi sağlanıyorsa)</a:t>
            </a:r>
          </a:p>
        </p:txBody>
      </p:sp>
      <p:sp>
        <p:nvSpPr>
          <p:cNvPr id="6" name="Dikdörtgen 5"/>
          <p:cNvSpPr/>
          <p:nvPr/>
        </p:nvSpPr>
        <p:spPr>
          <a:xfrm>
            <a:off x="6637867" y="2396327"/>
            <a:ext cx="6096000" cy="646331"/>
          </a:xfrm>
          <a:prstGeom prst="rect">
            <a:avLst/>
          </a:prstGeom>
        </p:spPr>
        <p:txBody>
          <a:bodyPr>
            <a:spAutoFit/>
          </a:bodyPr>
          <a:lstStyle/>
          <a:p>
            <a:r>
              <a:rPr lang="tr-TR" dirty="0"/>
              <a:t>💉 Yüksek yanıtlı inhibitör:</a:t>
            </a:r>
          </a:p>
          <a:p>
            <a:r>
              <a:rPr lang="tr-TR" dirty="0"/>
              <a:t>- </a:t>
            </a:r>
            <a:r>
              <a:rPr lang="tr-TR" dirty="0" err="1"/>
              <a:t>rFVIIa</a:t>
            </a:r>
            <a:r>
              <a:rPr lang="tr-TR" dirty="0"/>
              <a:t> veya </a:t>
            </a:r>
            <a:r>
              <a:rPr lang="tr-TR" dirty="0" err="1"/>
              <a:t>aPCC</a:t>
            </a:r>
            <a:r>
              <a:rPr lang="tr-TR" dirty="0"/>
              <a:t> (hasta yanıtına göre</a:t>
            </a:r>
            <a:r>
              <a:rPr lang="tr-TR" dirty="0" smtClean="0"/>
              <a:t>)</a:t>
            </a:r>
            <a:endParaRPr lang="tr-TR" dirty="0"/>
          </a:p>
        </p:txBody>
      </p:sp>
      <p:sp>
        <p:nvSpPr>
          <p:cNvPr id="7" name="Dikdörtgen 6"/>
          <p:cNvSpPr/>
          <p:nvPr/>
        </p:nvSpPr>
        <p:spPr>
          <a:xfrm>
            <a:off x="402336" y="4822153"/>
            <a:ext cx="6096000" cy="923330"/>
          </a:xfrm>
          <a:prstGeom prst="rect">
            <a:avLst/>
          </a:prstGeom>
        </p:spPr>
        <p:txBody>
          <a:bodyPr>
            <a:spAutoFit/>
          </a:bodyPr>
          <a:lstStyle/>
          <a:p>
            <a:r>
              <a:rPr lang="tr-TR" dirty="0"/>
              <a:t>💉 </a:t>
            </a:r>
            <a:r>
              <a:rPr lang="tr-TR" dirty="0" smtClean="0"/>
              <a:t>Düşük </a:t>
            </a:r>
            <a:r>
              <a:rPr lang="tr-TR" dirty="0"/>
              <a:t>cevaplı </a:t>
            </a:r>
            <a:r>
              <a:rPr lang="tr-TR" dirty="0" smtClean="0"/>
              <a:t>inhibitör: </a:t>
            </a:r>
          </a:p>
          <a:p>
            <a:r>
              <a:rPr lang="tr-TR" dirty="0"/>
              <a:t>- </a:t>
            </a:r>
            <a:r>
              <a:rPr lang="tr-TR" dirty="0" smtClean="0"/>
              <a:t>Hemofili A’da </a:t>
            </a:r>
            <a:r>
              <a:rPr lang="tr-TR" dirty="0"/>
              <a:t>yüksek doz (50-100 ünite/kg) FVIII, 8-12 saatte bir kullanılabilir.</a:t>
            </a:r>
          </a:p>
        </p:txBody>
      </p:sp>
      <p:sp>
        <p:nvSpPr>
          <p:cNvPr id="8" name="Unvan 1"/>
          <p:cNvSpPr txBox="1">
            <a:spLocks/>
          </p:cNvSpPr>
          <p:nvPr/>
        </p:nvSpPr>
        <p:spPr>
          <a:xfrm>
            <a:off x="-177801" y="3900200"/>
            <a:ext cx="4716780" cy="697865"/>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err="1" smtClean="0"/>
              <a:t>HAi</a:t>
            </a:r>
            <a:r>
              <a:rPr lang="tr-TR" dirty="0" smtClean="0"/>
              <a:t> THD (2021)</a:t>
            </a:r>
            <a:endParaRPr lang="tr-TR" dirty="0"/>
          </a:p>
        </p:txBody>
      </p:sp>
      <p:sp>
        <p:nvSpPr>
          <p:cNvPr id="9" name="Dikdörtgen 8"/>
          <p:cNvSpPr/>
          <p:nvPr/>
        </p:nvSpPr>
        <p:spPr>
          <a:xfrm>
            <a:off x="6807201" y="4822153"/>
            <a:ext cx="5164666" cy="1477328"/>
          </a:xfrm>
          <a:prstGeom prst="rect">
            <a:avLst/>
          </a:prstGeom>
        </p:spPr>
        <p:txBody>
          <a:bodyPr wrap="square">
            <a:spAutoFit/>
          </a:bodyPr>
          <a:lstStyle/>
          <a:p>
            <a:r>
              <a:rPr lang="tr-TR" dirty="0"/>
              <a:t>💉 Yüksek yanıtlı inhibitör:</a:t>
            </a:r>
          </a:p>
          <a:p>
            <a:pPr marL="285750" indent="-285750">
              <a:buFontTx/>
              <a:buChar char="-"/>
            </a:pPr>
            <a:r>
              <a:rPr lang="tr-TR" dirty="0" err="1" smtClean="0"/>
              <a:t>FVIIa</a:t>
            </a:r>
            <a:r>
              <a:rPr lang="tr-TR" dirty="0" smtClean="0"/>
              <a:t> </a:t>
            </a:r>
            <a:r>
              <a:rPr lang="tr-TR" dirty="0"/>
              <a:t>dozu</a:t>
            </a:r>
            <a:r>
              <a:rPr lang="tr-TR" dirty="0" smtClean="0"/>
              <a:t>:, 2 </a:t>
            </a:r>
            <a:r>
              <a:rPr lang="tr-TR" dirty="0"/>
              <a:t>saat ara ile </a:t>
            </a:r>
            <a:r>
              <a:rPr lang="tr-TR" dirty="0" smtClean="0"/>
              <a:t>90-120 </a:t>
            </a:r>
            <a:r>
              <a:rPr lang="el-GR" dirty="0"/>
              <a:t>μ</a:t>
            </a:r>
            <a:r>
              <a:rPr lang="tr-TR" dirty="0"/>
              <a:t>g/kg/doz, 2-3 doz ya da 270 </a:t>
            </a:r>
            <a:r>
              <a:rPr lang="el-GR" dirty="0"/>
              <a:t>μ</a:t>
            </a:r>
            <a:r>
              <a:rPr lang="tr-TR" dirty="0"/>
              <a:t>g/kg tek </a:t>
            </a:r>
            <a:r>
              <a:rPr lang="tr-TR" dirty="0" smtClean="0"/>
              <a:t>doz</a:t>
            </a:r>
          </a:p>
          <a:p>
            <a:pPr marL="285750" indent="-285750">
              <a:buFontTx/>
              <a:buChar char="-"/>
            </a:pPr>
            <a:r>
              <a:rPr lang="tr-TR" dirty="0" err="1"/>
              <a:t>aPCC</a:t>
            </a:r>
            <a:r>
              <a:rPr lang="tr-TR" dirty="0"/>
              <a:t> dozu: 50-100 İÜ/kg 8-12 saat ara ile 1-3 </a:t>
            </a:r>
            <a:r>
              <a:rPr lang="tr-TR" dirty="0" smtClean="0"/>
              <a:t>doz</a:t>
            </a:r>
            <a:endParaRPr lang="tr-TR" dirty="0"/>
          </a:p>
        </p:txBody>
      </p:sp>
      <p:sp>
        <p:nvSpPr>
          <p:cNvPr id="10" name="Dikdörtgen 9"/>
          <p:cNvSpPr/>
          <p:nvPr/>
        </p:nvSpPr>
        <p:spPr>
          <a:xfrm>
            <a:off x="361696" y="6376934"/>
            <a:ext cx="11830304" cy="377026"/>
          </a:xfrm>
          <a:prstGeom prst="rect">
            <a:avLst/>
          </a:prstGeom>
        </p:spPr>
        <p:txBody>
          <a:bodyPr wrap="square">
            <a:spAutoFit/>
          </a:bodyPr>
          <a:lstStyle/>
          <a:p>
            <a:r>
              <a:rPr lang="tr-TR" sz="800" dirty="0" err="1"/>
              <a:t>Srivastava</a:t>
            </a:r>
            <a:r>
              <a:rPr lang="tr-TR" sz="800" dirty="0"/>
              <a:t> A, </a:t>
            </a:r>
            <a:r>
              <a:rPr lang="tr-TR" sz="800" dirty="0" err="1"/>
              <a:t>Santagostino</a:t>
            </a:r>
            <a:r>
              <a:rPr lang="tr-TR" sz="800" dirty="0"/>
              <a:t> E, </a:t>
            </a:r>
            <a:r>
              <a:rPr lang="tr-TR" sz="800" dirty="0" err="1"/>
              <a:t>Dougall</a:t>
            </a:r>
            <a:r>
              <a:rPr lang="tr-TR" sz="800" dirty="0"/>
              <a:t> A, Kitchen S, </a:t>
            </a:r>
            <a:r>
              <a:rPr lang="tr-TR" sz="800" dirty="0" err="1"/>
              <a:t>Sutherland</a:t>
            </a:r>
            <a:r>
              <a:rPr lang="tr-TR" sz="800" dirty="0"/>
              <a:t> M, </a:t>
            </a:r>
            <a:r>
              <a:rPr lang="tr-TR" sz="800" dirty="0" err="1"/>
              <a:t>Pipe</a:t>
            </a:r>
            <a:r>
              <a:rPr lang="tr-TR" sz="800" dirty="0"/>
              <a:t> </a:t>
            </a:r>
            <a:r>
              <a:rPr lang="tr-TR" sz="800" dirty="0" err="1"/>
              <a:t>SW,Carcao</a:t>
            </a:r>
            <a:r>
              <a:rPr lang="tr-TR" sz="800" dirty="0"/>
              <a:t> M, </a:t>
            </a:r>
            <a:r>
              <a:rPr lang="tr-TR" sz="800" dirty="0" err="1"/>
              <a:t>Mahlangu</a:t>
            </a:r>
            <a:r>
              <a:rPr lang="tr-TR" sz="800" dirty="0"/>
              <a:t> J, </a:t>
            </a:r>
            <a:r>
              <a:rPr lang="tr-TR" sz="800" dirty="0" err="1"/>
              <a:t>Ragni</a:t>
            </a:r>
            <a:r>
              <a:rPr lang="tr-TR" sz="800" dirty="0"/>
              <a:t> MV, </a:t>
            </a:r>
            <a:r>
              <a:rPr lang="tr-TR" sz="800" dirty="0" err="1"/>
              <a:t>Windyga</a:t>
            </a:r>
            <a:r>
              <a:rPr lang="tr-TR" sz="800" dirty="0"/>
              <a:t> J, </a:t>
            </a:r>
            <a:r>
              <a:rPr lang="tr-TR" sz="800" dirty="0" err="1"/>
              <a:t>Llinás</a:t>
            </a:r>
            <a:r>
              <a:rPr lang="tr-TR" sz="800" dirty="0"/>
              <a:t> A, </a:t>
            </a:r>
            <a:r>
              <a:rPr lang="tr-TR" sz="800" dirty="0" err="1"/>
              <a:t>Goddard</a:t>
            </a:r>
            <a:r>
              <a:rPr lang="tr-TR" sz="800" dirty="0"/>
              <a:t> NJ, </a:t>
            </a:r>
            <a:r>
              <a:rPr lang="tr-TR" sz="800" dirty="0" err="1"/>
              <a:t>MohanR</a:t>
            </a:r>
            <a:r>
              <a:rPr lang="tr-TR" sz="800" dirty="0"/>
              <a:t>, </a:t>
            </a:r>
            <a:r>
              <a:rPr lang="tr-TR" sz="800" dirty="0" err="1"/>
              <a:t>Poonnoose</a:t>
            </a:r>
            <a:r>
              <a:rPr lang="tr-TR" sz="800" dirty="0"/>
              <a:t> PM, </a:t>
            </a:r>
            <a:r>
              <a:rPr lang="tr-TR" sz="800" dirty="0" err="1"/>
              <a:t>Feldman</a:t>
            </a:r>
            <a:r>
              <a:rPr lang="tr-TR" sz="800" dirty="0"/>
              <a:t> BM, </a:t>
            </a:r>
            <a:r>
              <a:rPr lang="tr-TR" sz="800" dirty="0" err="1"/>
              <a:t>Lewis</a:t>
            </a:r>
            <a:r>
              <a:rPr lang="tr-TR" sz="800" dirty="0"/>
              <a:t> SZ, </a:t>
            </a:r>
            <a:r>
              <a:rPr lang="tr-TR" sz="800" dirty="0" err="1"/>
              <a:t>van</a:t>
            </a:r>
            <a:r>
              <a:rPr lang="tr-TR" sz="800" dirty="0"/>
              <a:t> den </a:t>
            </a:r>
            <a:r>
              <a:rPr lang="tr-TR" sz="800" dirty="0" err="1"/>
              <a:t>Berg</a:t>
            </a:r>
            <a:r>
              <a:rPr lang="tr-TR" sz="800" dirty="0"/>
              <a:t> HM, Pierce GF,WFH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a:t>
            </a:r>
            <a:r>
              <a:rPr lang="tr-TR" sz="800" dirty="0" err="1"/>
              <a:t>panelists</a:t>
            </a:r>
            <a:r>
              <a:rPr lang="tr-TR" sz="800" dirty="0"/>
              <a:t> </a:t>
            </a:r>
            <a:r>
              <a:rPr lang="tr-TR" sz="800" dirty="0" err="1"/>
              <a:t>and</a:t>
            </a:r>
            <a:r>
              <a:rPr lang="tr-TR" sz="800" dirty="0"/>
              <a:t> </a:t>
            </a:r>
            <a:r>
              <a:rPr lang="tr-TR" sz="800" dirty="0" err="1"/>
              <a:t>coauthors</a:t>
            </a:r>
            <a:r>
              <a:rPr lang="tr-TR" sz="800" dirty="0"/>
              <a:t>. 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3rd </a:t>
            </a:r>
            <a:r>
              <a:rPr lang="tr-TR" sz="800" dirty="0" err="1"/>
              <a:t>edition.Haemophilia</a:t>
            </a:r>
            <a:r>
              <a:rPr lang="tr-TR" sz="800" dirty="0"/>
              <a:t>. 2020;26(</a:t>
            </a:r>
            <a:r>
              <a:rPr lang="tr-TR" sz="800" dirty="0" err="1"/>
              <a:t>Suppl</a:t>
            </a:r>
            <a:r>
              <a:rPr lang="tr-TR" sz="800" dirty="0"/>
              <a:t> 6):</a:t>
            </a:r>
            <a:r>
              <a:rPr lang="tr-TR" sz="800" dirty="0" smtClean="0"/>
              <a:t>1-158. </a:t>
            </a:r>
            <a:r>
              <a:rPr lang="tr-TR" sz="1050" dirty="0" smtClean="0"/>
              <a:t>Türk </a:t>
            </a:r>
            <a:r>
              <a:rPr lang="tr-TR" sz="1050" dirty="0"/>
              <a:t>Hematoloji Derneği, Ulusal Hemofili Tanı ve Tedavi Kılavuzu </a:t>
            </a:r>
            <a:r>
              <a:rPr lang="tr-TR" sz="1050" dirty="0" smtClean="0"/>
              <a:t>2021.</a:t>
            </a:r>
            <a:endParaRPr lang="tr-TR" sz="1050" dirty="0"/>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96" y="1697730"/>
            <a:ext cx="914400" cy="698597"/>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736" y="3955145"/>
            <a:ext cx="862754" cy="494531"/>
          </a:xfrm>
          <a:prstGeom prst="rect">
            <a:avLst/>
          </a:prstGeom>
        </p:spPr>
      </p:pic>
    </p:spTree>
    <p:extLst>
      <p:ext uri="{BB962C8B-B14F-4D97-AF65-F5344CB8AC3E}">
        <p14:creationId xmlns:p14="http://schemas.microsoft.com/office/powerpoint/2010/main" val="414893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5"/>
          <p:cNvSpPr txBox="1">
            <a:spLocks/>
          </p:cNvSpPr>
          <p:nvPr/>
        </p:nvSpPr>
        <p:spPr>
          <a:xfrm>
            <a:off x="402336" y="228600"/>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smtClean="0"/>
              <a:t>Kılavuzlara göre </a:t>
            </a:r>
            <a:r>
              <a:rPr lang="tr-TR" dirty="0" err="1" smtClean="0"/>
              <a:t>inhibitörlü</a:t>
            </a:r>
            <a:r>
              <a:rPr lang="tr-TR" dirty="0" smtClean="0"/>
              <a:t> hastada akut kanama tedavisi-2 </a:t>
            </a:r>
            <a:endParaRPr lang="tr-TR" dirty="0"/>
          </a:p>
        </p:txBody>
      </p:sp>
      <p:sp>
        <p:nvSpPr>
          <p:cNvPr id="3" name="Unvan 1"/>
          <p:cNvSpPr txBox="1">
            <a:spLocks/>
          </p:cNvSpPr>
          <p:nvPr/>
        </p:nvSpPr>
        <p:spPr>
          <a:xfrm>
            <a:off x="-330200" y="1110191"/>
            <a:ext cx="4716780" cy="697865"/>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err="1" smtClean="0"/>
              <a:t>HAi</a:t>
            </a:r>
            <a:r>
              <a:rPr lang="tr-TR" dirty="0" smtClean="0"/>
              <a:t> WFH (2020)</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1429" y="1110191"/>
            <a:ext cx="914400" cy="698597"/>
          </a:xfrm>
          <a:prstGeom prst="rect">
            <a:avLst/>
          </a:prstGeom>
        </p:spPr>
      </p:pic>
      <p:sp>
        <p:nvSpPr>
          <p:cNvPr id="5" name="Unvan 1"/>
          <p:cNvSpPr txBox="1">
            <a:spLocks/>
          </p:cNvSpPr>
          <p:nvPr/>
        </p:nvSpPr>
        <p:spPr>
          <a:xfrm>
            <a:off x="6349068" y="1110191"/>
            <a:ext cx="4716780" cy="697865"/>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err="1" smtClean="0"/>
              <a:t>HAi</a:t>
            </a:r>
            <a:r>
              <a:rPr lang="tr-TR" dirty="0" smtClean="0"/>
              <a:t> THD (2021)</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870" y="1110191"/>
            <a:ext cx="862754" cy="494531"/>
          </a:xfrm>
          <a:prstGeom prst="rect">
            <a:avLst/>
          </a:prstGeom>
        </p:spPr>
      </p:pic>
      <p:pic>
        <p:nvPicPr>
          <p:cNvPr id="7" name="Resim 6"/>
          <p:cNvPicPr>
            <a:picLocks noChangeAspect="1"/>
          </p:cNvPicPr>
          <p:nvPr/>
        </p:nvPicPr>
        <p:blipFill>
          <a:blip r:embed="rId4"/>
          <a:stretch>
            <a:fillRect/>
          </a:stretch>
        </p:blipFill>
        <p:spPr>
          <a:xfrm>
            <a:off x="536892" y="2349923"/>
            <a:ext cx="4371975" cy="3581400"/>
          </a:xfrm>
          <a:prstGeom prst="rect">
            <a:avLst/>
          </a:prstGeom>
        </p:spPr>
      </p:pic>
      <p:sp>
        <p:nvSpPr>
          <p:cNvPr id="8" name="Dikdörtgen 7"/>
          <p:cNvSpPr/>
          <p:nvPr/>
        </p:nvSpPr>
        <p:spPr>
          <a:xfrm>
            <a:off x="5723467" y="2349923"/>
            <a:ext cx="5791199" cy="3539430"/>
          </a:xfrm>
          <a:prstGeom prst="rect">
            <a:avLst/>
          </a:prstGeom>
        </p:spPr>
        <p:txBody>
          <a:bodyPr wrap="square">
            <a:spAutoFit/>
          </a:bodyPr>
          <a:lstStyle/>
          <a:p>
            <a:pPr marL="457200" indent="-457200">
              <a:buFont typeface="Arial" panose="020B0604020202020204" pitchFamily="34" charset="0"/>
              <a:buChar char="•"/>
            </a:pPr>
            <a:r>
              <a:rPr lang="tr-TR" sz="2800" dirty="0" smtClean="0"/>
              <a:t>Eğer </a:t>
            </a:r>
            <a:r>
              <a:rPr lang="tr-TR" sz="2800" dirty="0" err="1" smtClean="0"/>
              <a:t>hemostaz</a:t>
            </a:r>
            <a:r>
              <a:rPr lang="tr-TR" sz="2800" dirty="0" smtClean="0"/>
              <a:t> </a:t>
            </a:r>
            <a:r>
              <a:rPr lang="tr-TR" sz="2800" dirty="0"/>
              <a:t>sağlanamazsa ardışık (</a:t>
            </a:r>
            <a:r>
              <a:rPr lang="tr-TR" sz="2800" dirty="0" err="1"/>
              <a:t>sequentional</a:t>
            </a:r>
            <a:r>
              <a:rPr lang="tr-TR" sz="2800" dirty="0"/>
              <a:t>) tedaviye </a:t>
            </a:r>
            <a:r>
              <a:rPr lang="tr-TR" sz="2800" dirty="0" smtClean="0"/>
              <a:t>geçilebilir</a:t>
            </a:r>
          </a:p>
          <a:p>
            <a:pPr marL="457200" indent="-457200">
              <a:buFont typeface="Arial" panose="020B0604020202020204" pitchFamily="34" charset="0"/>
              <a:buChar char="•"/>
            </a:pPr>
            <a:r>
              <a:rPr lang="tr-TR" sz="2800" dirty="0" smtClean="0"/>
              <a:t>(</a:t>
            </a:r>
            <a:r>
              <a:rPr lang="tr-TR" sz="2800" dirty="0"/>
              <a:t>6 saatte bir 90 </a:t>
            </a:r>
            <a:r>
              <a:rPr lang="tr-TR" sz="2800" dirty="0" err="1"/>
              <a:t>μg</a:t>
            </a:r>
            <a:r>
              <a:rPr lang="tr-TR" sz="2800" dirty="0"/>
              <a:t>/kg </a:t>
            </a:r>
            <a:r>
              <a:rPr lang="tr-TR" sz="2800" dirty="0" err="1"/>
              <a:t>rFVIIa</a:t>
            </a:r>
            <a:r>
              <a:rPr lang="tr-TR" sz="2800" dirty="0"/>
              <a:t>, 6 saatte bir 50 Ünite/kg </a:t>
            </a:r>
            <a:r>
              <a:rPr lang="tr-TR" sz="2800" dirty="0" err="1"/>
              <a:t>aPCC</a:t>
            </a:r>
            <a:r>
              <a:rPr lang="tr-TR" sz="2800" dirty="0"/>
              <a:t>). </a:t>
            </a:r>
            <a:endParaRPr lang="tr-TR" sz="2800" dirty="0" smtClean="0"/>
          </a:p>
          <a:p>
            <a:pPr marL="457200" indent="-457200">
              <a:buFont typeface="Arial" panose="020B0604020202020204" pitchFamily="34" charset="0"/>
              <a:buChar char="•"/>
            </a:pPr>
            <a:r>
              <a:rPr lang="tr-TR" sz="2800" dirty="0" smtClean="0"/>
              <a:t>Böylece 2 4 </a:t>
            </a:r>
            <a:r>
              <a:rPr lang="tr-TR" sz="2800" dirty="0"/>
              <a:t>saatlik uygulamada 3 saatte bir hasta dönüşümlü olarak </a:t>
            </a:r>
            <a:r>
              <a:rPr lang="tr-TR" sz="2800" dirty="0" err="1"/>
              <a:t>rFVIIa</a:t>
            </a:r>
            <a:r>
              <a:rPr lang="tr-TR" sz="2800" dirty="0"/>
              <a:t> yada </a:t>
            </a:r>
            <a:r>
              <a:rPr lang="tr-TR" sz="2800" dirty="0" err="1"/>
              <a:t>aPCC</a:t>
            </a:r>
            <a:r>
              <a:rPr lang="tr-TR" sz="2800" dirty="0"/>
              <a:t> </a:t>
            </a:r>
            <a:r>
              <a:rPr lang="tr-TR" sz="2800" dirty="0" smtClean="0"/>
              <a:t>alır.</a:t>
            </a:r>
            <a:endParaRPr lang="tr-TR" sz="2800" dirty="0"/>
          </a:p>
        </p:txBody>
      </p:sp>
      <p:sp>
        <p:nvSpPr>
          <p:cNvPr id="9" name="Dikdörtgen 8"/>
          <p:cNvSpPr/>
          <p:nvPr/>
        </p:nvSpPr>
        <p:spPr>
          <a:xfrm>
            <a:off x="361696" y="6376934"/>
            <a:ext cx="11830304" cy="377026"/>
          </a:xfrm>
          <a:prstGeom prst="rect">
            <a:avLst/>
          </a:prstGeom>
        </p:spPr>
        <p:txBody>
          <a:bodyPr wrap="square">
            <a:spAutoFit/>
          </a:bodyPr>
          <a:lstStyle/>
          <a:p>
            <a:r>
              <a:rPr lang="tr-TR" sz="800" dirty="0" err="1"/>
              <a:t>Srivastava</a:t>
            </a:r>
            <a:r>
              <a:rPr lang="tr-TR" sz="800" dirty="0"/>
              <a:t> A, </a:t>
            </a:r>
            <a:r>
              <a:rPr lang="tr-TR" sz="800" dirty="0" err="1"/>
              <a:t>Santagostino</a:t>
            </a:r>
            <a:r>
              <a:rPr lang="tr-TR" sz="800" dirty="0"/>
              <a:t> E, </a:t>
            </a:r>
            <a:r>
              <a:rPr lang="tr-TR" sz="800" dirty="0" err="1"/>
              <a:t>Dougall</a:t>
            </a:r>
            <a:r>
              <a:rPr lang="tr-TR" sz="800" dirty="0"/>
              <a:t> A, Kitchen S, </a:t>
            </a:r>
            <a:r>
              <a:rPr lang="tr-TR" sz="800" dirty="0" err="1"/>
              <a:t>Sutherland</a:t>
            </a:r>
            <a:r>
              <a:rPr lang="tr-TR" sz="800" dirty="0"/>
              <a:t> M, </a:t>
            </a:r>
            <a:r>
              <a:rPr lang="tr-TR" sz="800" dirty="0" err="1"/>
              <a:t>Pipe</a:t>
            </a:r>
            <a:r>
              <a:rPr lang="tr-TR" sz="800" dirty="0"/>
              <a:t> </a:t>
            </a:r>
            <a:r>
              <a:rPr lang="tr-TR" sz="800" dirty="0" err="1"/>
              <a:t>SW,Carcao</a:t>
            </a:r>
            <a:r>
              <a:rPr lang="tr-TR" sz="800" dirty="0"/>
              <a:t> M, </a:t>
            </a:r>
            <a:r>
              <a:rPr lang="tr-TR" sz="800" dirty="0" err="1"/>
              <a:t>Mahlangu</a:t>
            </a:r>
            <a:r>
              <a:rPr lang="tr-TR" sz="800" dirty="0"/>
              <a:t> J, </a:t>
            </a:r>
            <a:r>
              <a:rPr lang="tr-TR" sz="800" dirty="0" err="1"/>
              <a:t>Ragni</a:t>
            </a:r>
            <a:r>
              <a:rPr lang="tr-TR" sz="800" dirty="0"/>
              <a:t> MV, </a:t>
            </a:r>
            <a:r>
              <a:rPr lang="tr-TR" sz="800" dirty="0" err="1"/>
              <a:t>Windyga</a:t>
            </a:r>
            <a:r>
              <a:rPr lang="tr-TR" sz="800" dirty="0"/>
              <a:t> J, </a:t>
            </a:r>
            <a:r>
              <a:rPr lang="tr-TR" sz="800" dirty="0" err="1"/>
              <a:t>Llinás</a:t>
            </a:r>
            <a:r>
              <a:rPr lang="tr-TR" sz="800" dirty="0"/>
              <a:t> A, </a:t>
            </a:r>
            <a:r>
              <a:rPr lang="tr-TR" sz="800" dirty="0" err="1"/>
              <a:t>Goddard</a:t>
            </a:r>
            <a:r>
              <a:rPr lang="tr-TR" sz="800" dirty="0"/>
              <a:t> NJ, </a:t>
            </a:r>
            <a:r>
              <a:rPr lang="tr-TR" sz="800" dirty="0" err="1"/>
              <a:t>MohanR</a:t>
            </a:r>
            <a:r>
              <a:rPr lang="tr-TR" sz="800" dirty="0"/>
              <a:t>, </a:t>
            </a:r>
            <a:r>
              <a:rPr lang="tr-TR" sz="800" dirty="0" err="1"/>
              <a:t>Poonnoose</a:t>
            </a:r>
            <a:r>
              <a:rPr lang="tr-TR" sz="800" dirty="0"/>
              <a:t> PM, </a:t>
            </a:r>
            <a:r>
              <a:rPr lang="tr-TR" sz="800" dirty="0" err="1"/>
              <a:t>Feldman</a:t>
            </a:r>
            <a:r>
              <a:rPr lang="tr-TR" sz="800" dirty="0"/>
              <a:t> BM, </a:t>
            </a:r>
            <a:r>
              <a:rPr lang="tr-TR" sz="800" dirty="0" err="1"/>
              <a:t>Lewis</a:t>
            </a:r>
            <a:r>
              <a:rPr lang="tr-TR" sz="800" dirty="0"/>
              <a:t> SZ, </a:t>
            </a:r>
            <a:r>
              <a:rPr lang="tr-TR" sz="800" dirty="0" err="1"/>
              <a:t>van</a:t>
            </a:r>
            <a:r>
              <a:rPr lang="tr-TR" sz="800" dirty="0"/>
              <a:t> den </a:t>
            </a:r>
            <a:r>
              <a:rPr lang="tr-TR" sz="800" dirty="0" err="1"/>
              <a:t>Berg</a:t>
            </a:r>
            <a:r>
              <a:rPr lang="tr-TR" sz="800" dirty="0"/>
              <a:t> HM, Pierce GF,WFH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a:t>
            </a:r>
            <a:r>
              <a:rPr lang="tr-TR" sz="800" dirty="0" err="1"/>
              <a:t>panelists</a:t>
            </a:r>
            <a:r>
              <a:rPr lang="tr-TR" sz="800" dirty="0"/>
              <a:t> </a:t>
            </a:r>
            <a:r>
              <a:rPr lang="tr-TR" sz="800" dirty="0" err="1"/>
              <a:t>and</a:t>
            </a:r>
            <a:r>
              <a:rPr lang="tr-TR" sz="800" dirty="0"/>
              <a:t> </a:t>
            </a:r>
            <a:r>
              <a:rPr lang="tr-TR" sz="800" dirty="0" err="1"/>
              <a:t>coauthors</a:t>
            </a:r>
            <a:r>
              <a:rPr lang="tr-TR" sz="800" dirty="0"/>
              <a:t>. 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3rd </a:t>
            </a:r>
            <a:r>
              <a:rPr lang="tr-TR" sz="800" dirty="0" err="1"/>
              <a:t>edition.Haemophilia</a:t>
            </a:r>
            <a:r>
              <a:rPr lang="tr-TR" sz="800" dirty="0"/>
              <a:t>. 2020;26(</a:t>
            </a:r>
            <a:r>
              <a:rPr lang="tr-TR" sz="800" dirty="0" err="1"/>
              <a:t>Suppl</a:t>
            </a:r>
            <a:r>
              <a:rPr lang="tr-TR" sz="800" dirty="0"/>
              <a:t> 6):</a:t>
            </a:r>
            <a:r>
              <a:rPr lang="tr-TR" sz="800" dirty="0" smtClean="0"/>
              <a:t>1-158. </a:t>
            </a:r>
            <a:r>
              <a:rPr lang="tr-TR" sz="1050" dirty="0" smtClean="0"/>
              <a:t>Türk </a:t>
            </a:r>
            <a:r>
              <a:rPr lang="tr-TR" sz="1050" dirty="0"/>
              <a:t>Hematoloji Derneği, Ulusal Hemofili Tanı ve Tedavi Kılavuzu </a:t>
            </a:r>
            <a:r>
              <a:rPr lang="tr-TR" sz="1050" dirty="0" smtClean="0"/>
              <a:t>2021.</a:t>
            </a:r>
            <a:endParaRPr lang="tr-TR" sz="1050" dirty="0"/>
          </a:p>
        </p:txBody>
      </p:sp>
    </p:spTree>
    <p:extLst>
      <p:ext uri="{BB962C8B-B14F-4D97-AF65-F5344CB8AC3E}">
        <p14:creationId xmlns:p14="http://schemas.microsoft.com/office/powerpoint/2010/main" val="16100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5"/>
          <p:cNvSpPr txBox="1">
            <a:spLocks/>
          </p:cNvSpPr>
          <p:nvPr/>
        </p:nvSpPr>
        <p:spPr>
          <a:xfrm>
            <a:off x="402336" y="228600"/>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smtClean="0"/>
              <a:t>Kılavuzlara göre </a:t>
            </a:r>
            <a:r>
              <a:rPr lang="tr-TR" dirty="0" err="1" smtClean="0"/>
              <a:t>inhibitörlü</a:t>
            </a:r>
            <a:r>
              <a:rPr lang="tr-TR" dirty="0" smtClean="0"/>
              <a:t> hastada akut kanama tedavisi-3 </a:t>
            </a:r>
            <a:endParaRPr lang="tr-TR" dirty="0"/>
          </a:p>
        </p:txBody>
      </p:sp>
      <p:sp>
        <p:nvSpPr>
          <p:cNvPr id="3" name="Unvan 1"/>
          <p:cNvSpPr txBox="1">
            <a:spLocks/>
          </p:cNvSpPr>
          <p:nvPr/>
        </p:nvSpPr>
        <p:spPr>
          <a:xfrm>
            <a:off x="-330200" y="1110191"/>
            <a:ext cx="4716780" cy="697865"/>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err="1" smtClean="0"/>
              <a:t>HBi</a:t>
            </a:r>
            <a:r>
              <a:rPr lang="tr-TR" dirty="0" smtClean="0"/>
              <a:t> WFH (2020)</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1429" y="1110191"/>
            <a:ext cx="914400" cy="698597"/>
          </a:xfrm>
          <a:prstGeom prst="rect">
            <a:avLst/>
          </a:prstGeom>
        </p:spPr>
      </p:pic>
      <p:sp>
        <p:nvSpPr>
          <p:cNvPr id="5" name="Unvan 1"/>
          <p:cNvSpPr txBox="1">
            <a:spLocks/>
          </p:cNvSpPr>
          <p:nvPr/>
        </p:nvSpPr>
        <p:spPr>
          <a:xfrm>
            <a:off x="6349068" y="1110191"/>
            <a:ext cx="4716780" cy="697865"/>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err="1" smtClean="0"/>
              <a:t>HBi</a:t>
            </a:r>
            <a:r>
              <a:rPr lang="tr-TR" dirty="0" smtClean="0"/>
              <a:t> THD (2021)</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870" y="1110191"/>
            <a:ext cx="862754" cy="494531"/>
          </a:xfrm>
          <a:prstGeom prst="rect">
            <a:avLst/>
          </a:prstGeom>
        </p:spPr>
      </p:pic>
      <p:sp>
        <p:nvSpPr>
          <p:cNvPr id="8" name="Dikdörtgen 7"/>
          <p:cNvSpPr/>
          <p:nvPr/>
        </p:nvSpPr>
        <p:spPr>
          <a:xfrm>
            <a:off x="5147734" y="1930695"/>
            <a:ext cx="6498336" cy="4401205"/>
          </a:xfrm>
          <a:prstGeom prst="rect">
            <a:avLst/>
          </a:prstGeom>
        </p:spPr>
        <p:txBody>
          <a:bodyPr wrap="square">
            <a:spAutoFit/>
          </a:bodyPr>
          <a:lstStyle/>
          <a:p>
            <a:pPr marL="457200" indent="-457200">
              <a:buFont typeface="Arial" panose="020B0604020202020204" pitchFamily="34" charset="0"/>
              <a:buChar char="•"/>
            </a:pPr>
            <a:r>
              <a:rPr lang="tr-TR" sz="2800" dirty="0"/>
              <a:t>Hemofili B’de düşük cevaplı inhibitör varsa; %50 hastada </a:t>
            </a:r>
            <a:r>
              <a:rPr lang="tr-TR" sz="2800" dirty="0" smtClean="0"/>
              <a:t>alerjik reaksiyon </a:t>
            </a:r>
            <a:r>
              <a:rPr lang="tr-TR" sz="2800" dirty="0"/>
              <a:t>gelişebildiği için yakın takiple faktör IX verilebilir, </a:t>
            </a:r>
            <a:r>
              <a:rPr lang="tr-TR" sz="2800" dirty="0" smtClean="0"/>
              <a:t>ancak hastanın </a:t>
            </a:r>
            <a:r>
              <a:rPr lang="tr-TR" sz="2800" dirty="0"/>
              <a:t>anafilaksi öyküsü varsa FIX verilmez</a:t>
            </a:r>
            <a:r>
              <a:rPr lang="tr-TR" sz="2800" dirty="0" smtClean="0"/>
              <a:t>.</a:t>
            </a:r>
          </a:p>
          <a:p>
            <a:pPr marL="457200" indent="-457200">
              <a:buFont typeface="Arial" panose="020B0604020202020204" pitchFamily="34" charset="0"/>
              <a:buChar char="•"/>
            </a:pPr>
            <a:r>
              <a:rPr lang="tr-TR" sz="2800" dirty="0" err="1" smtClean="0"/>
              <a:t>aPCC</a:t>
            </a:r>
            <a:r>
              <a:rPr lang="tr-TR" sz="2800" dirty="0"/>
              <a:t>, FIX içerdiği ve </a:t>
            </a:r>
            <a:r>
              <a:rPr lang="tr-TR" sz="2800" dirty="0" err="1"/>
              <a:t>anafilaktik</a:t>
            </a:r>
            <a:r>
              <a:rPr lang="tr-TR" sz="2800" dirty="0"/>
              <a:t> reaksiyona sebep olduğu </a:t>
            </a:r>
            <a:r>
              <a:rPr lang="tr-TR" sz="2800" dirty="0" smtClean="0"/>
              <a:t>için öncelikle </a:t>
            </a:r>
            <a:r>
              <a:rPr lang="tr-TR" sz="2800" dirty="0"/>
              <a:t>önerilmez</a:t>
            </a:r>
            <a:r>
              <a:rPr lang="tr-TR" sz="2800" dirty="0" smtClean="0"/>
              <a:t>.</a:t>
            </a:r>
          </a:p>
          <a:p>
            <a:pPr marL="457200" indent="-457200">
              <a:buFont typeface="Arial" panose="020B0604020202020204" pitchFamily="34" charset="0"/>
              <a:buChar char="•"/>
            </a:pPr>
            <a:r>
              <a:rPr lang="tr-TR" sz="2800" dirty="0" smtClean="0"/>
              <a:t>Kanama </a:t>
            </a:r>
            <a:r>
              <a:rPr lang="tr-TR" sz="2800" dirty="0"/>
              <a:t>sırasında </a:t>
            </a:r>
            <a:r>
              <a:rPr lang="tr-TR" sz="2800" b="1" dirty="0" err="1">
                <a:solidFill>
                  <a:srgbClr val="FF0000"/>
                </a:solidFill>
              </a:rPr>
              <a:t>rFVIIa</a:t>
            </a:r>
            <a:r>
              <a:rPr lang="tr-TR" sz="2800" b="1" dirty="0">
                <a:solidFill>
                  <a:srgbClr val="FF0000"/>
                </a:solidFill>
              </a:rPr>
              <a:t> </a:t>
            </a:r>
            <a:r>
              <a:rPr lang="tr-TR" sz="2800" dirty="0"/>
              <a:t>verilir.</a:t>
            </a:r>
          </a:p>
        </p:txBody>
      </p:sp>
      <p:sp>
        <p:nvSpPr>
          <p:cNvPr id="9" name="Dikdörtgen 8"/>
          <p:cNvSpPr/>
          <p:nvPr/>
        </p:nvSpPr>
        <p:spPr>
          <a:xfrm>
            <a:off x="361696" y="6376934"/>
            <a:ext cx="11830304" cy="377026"/>
          </a:xfrm>
          <a:prstGeom prst="rect">
            <a:avLst/>
          </a:prstGeom>
        </p:spPr>
        <p:txBody>
          <a:bodyPr wrap="square">
            <a:spAutoFit/>
          </a:bodyPr>
          <a:lstStyle/>
          <a:p>
            <a:r>
              <a:rPr lang="tr-TR" sz="800" dirty="0" err="1"/>
              <a:t>Srivastava</a:t>
            </a:r>
            <a:r>
              <a:rPr lang="tr-TR" sz="800" dirty="0"/>
              <a:t> A, </a:t>
            </a:r>
            <a:r>
              <a:rPr lang="tr-TR" sz="800" dirty="0" err="1"/>
              <a:t>Santagostino</a:t>
            </a:r>
            <a:r>
              <a:rPr lang="tr-TR" sz="800" dirty="0"/>
              <a:t> E, </a:t>
            </a:r>
            <a:r>
              <a:rPr lang="tr-TR" sz="800" dirty="0" err="1"/>
              <a:t>Dougall</a:t>
            </a:r>
            <a:r>
              <a:rPr lang="tr-TR" sz="800" dirty="0"/>
              <a:t> A, Kitchen S, </a:t>
            </a:r>
            <a:r>
              <a:rPr lang="tr-TR" sz="800" dirty="0" err="1"/>
              <a:t>Sutherland</a:t>
            </a:r>
            <a:r>
              <a:rPr lang="tr-TR" sz="800" dirty="0"/>
              <a:t> M, </a:t>
            </a:r>
            <a:r>
              <a:rPr lang="tr-TR" sz="800" dirty="0" err="1"/>
              <a:t>Pipe</a:t>
            </a:r>
            <a:r>
              <a:rPr lang="tr-TR" sz="800" dirty="0"/>
              <a:t> </a:t>
            </a:r>
            <a:r>
              <a:rPr lang="tr-TR" sz="800" dirty="0" err="1"/>
              <a:t>SW,Carcao</a:t>
            </a:r>
            <a:r>
              <a:rPr lang="tr-TR" sz="800" dirty="0"/>
              <a:t> M, </a:t>
            </a:r>
            <a:r>
              <a:rPr lang="tr-TR" sz="800" dirty="0" err="1"/>
              <a:t>Mahlangu</a:t>
            </a:r>
            <a:r>
              <a:rPr lang="tr-TR" sz="800" dirty="0"/>
              <a:t> J, </a:t>
            </a:r>
            <a:r>
              <a:rPr lang="tr-TR" sz="800" dirty="0" err="1"/>
              <a:t>Ragni</a:t>
            </a:r>
            <a:r>
              <a:rPr lang="tr-TR" sz="800" dirty="0"/>
              <a:t> MV, </a:t>
            </a:r>
            <a:r>
              <a:rPr lang="tr-TR" sz="800" dirty="0" err="1"/>
              <a:t>Windyga</a:t>
            </a:r>
            <a:r>
              <a:rPr lang="tr-TR" sz="800" dirty="0"/>
              <a:t> J, </a:t>
            </a:r>
            <a:r>
              <a:rPr lang="tr-TR" sz="800" dirty="0" err="1"/>
              <a:t>Llinás</a:t>
            </a:r>
            <a:r>
              <a:rPr lang="tr-TR" sz="800" dirty="0"/>
              <a:t> A, </a:t>
            </a:r>
            <a:r>
              <a:rPr lang="tr-TR" sz="800" dirty="0" err="1"/>
              <a:t>Goddard</a:t>
            </a:r>
            <a:r>
              <a:rPr lang="tr-TR" sz="800" dirty="0"/>
              <a:t> NJ, </a:t>
            </a:r>
            <a:r>
              <a:rPr lang="tr-TR" sz="800" dirty="0" err="1"/>
              <a:t>MohanR</a:t>
            </a:r>
            <a:r>
              <a:rPr lang="tr-TR" sz="800" dirty="0"/>
              <a:t>, </a:t>
            </a:r>
            <a:r>
              <a:rPr lang="tr-TR" sz="800" dirty="0" err="1"/>
              <a:t>Poonnoose</a:t>
            </a:r>
            <a:r>
              <a:rPr lang="tr-TR" sz="800" dirty="0"/>
              <a:t> PM, </a:t>
            </a:r>
            <a:r>
              <a:rPr lang="tr-TR" sz="800" dirty="0" err="1"/>
              <a:t>Feldman</a:t>
            </a:r>
            <a:r>
              <a:rPr lang="tr-TR" sz="800" dirty="0"/>
              <a:t> BM, </a:t>
            </a:r>
            <a:r>
              <a:rPr lang="tr-TR" sz="800" dirty="0" err="1"/>
              <a:t>Lewis</a:t>
            </a:r>
            <a:r>
              <a:rPr lang="tr-TR" sz="800" dirty="0"/>
              <a:t> SZ, </a:t>
            </a:r>
            <a:r>
              <a:rPr lang="tr-TR" sz="800" dirty="0" err="1"/>
              <a:t>van</a:t>
            </a:r>
            <a:r>
              <a:rPr lang="tr-TR" sz="800" dirty="0"/>
              <a:t> den </a:t>
            </a:r>
            <a:r>
              <a:rPr lang="tr-TR" sz="800" dirty="0" err="1"/>
              <a:t>Berg</a:t>
            </a:r>
            <a:r>
              <a:rPr lang="tr-TR" sz="800" dirty="0"/>
              <a:t> HM, Pierce GF,WFH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a:t>
            </a:r>
            <a:r>
              <a:rPr lang="tr-TR" sz="800" dirty="0" err="1"/>
              <a:t>panelists</a:t>
            </a:r>
            <a:r>
              <a:rPr lang="tr-TR" sz="800" dirty="0"/>
              <a:t> </a:t>
            </a:r>
            <a:r>
              <a:rPr lang="tr-TR" sz="800" dirty="0" err="1"/>
              <a:t>and</a:t>
            </a:r>
            <a:r>
              <a:rPr lang="tr-TR" sz="800" dirty="0"/>
              <a:t> </a:t>
            </a:r>
            <a:r>
              <a:rPr lang="tr-TR" sz="800" dirty="0" err="1"/>
              <a:t>coauthors</a:t>
            </a:r>
            <a:r>
              <a:rPr lang="tr-TR" sz="800" dirty="0"/>
              <a:t>. 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3rd </a:t>
            </a:r>
            <a:r>
              <a:rPr lang="tr-TR" sz="800" dirty="0" err="1"/>
              <a:t>edition.Haemophilia</a:t>
            </a:r>
            <a:r>
              <a:rPr lang="tr-TR" sz="800" dirty="0"/>
              <a:t>. 2020;26(</a:t>
            </a:r>
            <a:r>
              <a:rPr lang="tr-TR" sz="800" dirty="0" err="1"/>
              <a:t>Suppl</a:t>
            </a:r>
            <a:r>
              <a:rPr lang="tr-TR" sz="800" dirty="0"/>
              <a:t> 6):</a:t>
            </a:r>
            <a:r>
              <a:rPr lang="tr-TR" sz="800" dirty="0" smtClean="0"/>
              <a:t>1-158. </a:t>
            </a:r>
            <a:r>
              <a:rPr lang="tr-TR" sz="1050" dirty="0" smtClean="0"/>
              <a:t>Türk </a:t>
            </a:r>
            <a:r>
              <a:rPr lang="tr-TR" sz="1050" dirty="0"/>
              <a:t>Hematoloji Derneği, Ulusal Hemofili Tanı ve Tedavi Kılavuzu </a:t>
            </a:r>
            <a:r>
              <a:rPr lang="tr-TR" sz="1050" dirty="0" smtClean="0"/>
              <a:t>2021.</a:t>
            </a:r>
            <a:endParaRPr lang="tr-TR" sz="1050" dirty="0"/>
          </a:p>
        </p:txBody>
      </p:sp>
      <p:pic>
        <p:nvPicPr>
          <p:cNvPr id="10" name="Resim 9"/>
          <p:cNvPicPr>
            <a:picLocks noChangeAspect="1"/>
          </p:cNvPicPr>
          <p:nvPr/>
        </p:nvPicPr>
        <p:blipFill>
          <a:blip r:embed="rId4"/>
          <a:stretch>
            <a:fillRect/>
          </a:stretch>
        </p:blipFill>
        <p:spPr>
          <a:xfrm>
            <a:off x="306832" y="1830061"/>
            <a:ext cx="4464939" cy="1524000"/>
          </a:xfrm>
          <a:prstGeom prst="rect">
            <a:avLst/>
          </a:prstGeom>
        </p:spPr>
      </p:pic>
      <p:pic>
        <p:nvPicPr>
          <p:cNvPr id="11" name="İçerik Yer Tutucusu 3"/>
          <p:cNvPicPr>
            <a:picLocks noChangeAspect="1"/>
          </p:cNvPicPr>
          <p:nvPr/>
        </p:nvPicPr>
        <p:blipFill>
          <a:blip r:embed="rId5"/>
          <a:stretch>
            <a:fillRect/>
          </a:stretch>
        </p:blipFill>
        <p:spPr>
          <a:xfrm>
            <a:off x="361696" y="3476700"/>
            <a:ext cx="4410075" cy="1285875"/>
          </a:xfrm>
          <a:prstGeom prst="rect">
            <a:avLst/>
          </a:prstGeom>
        </p:spPr>
      </p:pic>
      <p:pic>
        <p:nvPicPr>
          <p:cNvPr id="12" name="Resim 11"/>
          <p:cNvPicPr>
            <a:picLocks noChangeAspect="1"/>
          </p:cNvPicPr>
          <p:nvPr/>
        </p:nvPicPr>
        <p:blipFill>
          <a:blip r:embed="rId6"/>
          <a:stretch>
            <a:fillRect/>
          </a:stretch>
        </p:blipFill>
        <p:spPr>
          <a:xfrm>
            <a:off x="402336" y="4784580"/>
            <a:ext cx="4371975" cy="1428750"/>
          </a:xfrm>
          <a:prstGeom prst="rect">
            <a:avLst/>
          </a:prstGeom>
        </p:spPr>
      </p:pic>
    </p:spTree>
    <p:extLst>
      <p:ext uri="{BB962C8B-B14F-4D97-AF65-F5344CB8AC3E}">
        <p14:creationId xmlns:p14="http://schemas.microsoft.com/office/powerpoint/2010/main" val="7685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506;g28a5b4d9c9b_0_765" descr="Picture 4"/>
          <p:cNvPicPr preferRelativeResize="0"/>
          <p:nvPr/>
        </p:nvPicPr>
        <p:blipFill rotWithShape="1">
          <a:blip r:embed="rId2">
            <a:alphaModFix/>
          </a:blip>
          <a:srcRect b="14302"/>
          <a:stretch/>
        </p:blipFill>
        <p:spPr>
          <a:xfrm>
            <a:off x="1449852" y="3364600"/>
            <a:ext cx="3790949" cy="2542435"/>
          </a:xfrm>
          <a:prstGeom prst="rect">
            <a:avLst/>
          </a:prstGeom>
          <a:noFill/>
          <a:ln>
            <a:noFill/>
          </a:ln>
          <a:effectLst>
            <a:reflection stA="50000" endPos="40000" fadeDir="5400012" sy="-100000" algn="bl" rotWithShape="0"/>
          </a:effectLst>
        </p:spPr>
      </p:pic>
      <p:pic>
        <p:nvPicPr>
          <p:cNvPr id="11" name="Google Shape;507;g28a5b4d9c9b_0_765" descr="Picture 5"/>
          <p:cNvPicPr preferRelativeResize="0"/>
          <p:nvPr/>
        </p:nvPicPr>
        <p:blipFill rotWithShape="1">
          <a:blip r:embed="rId3">
            <a:alphaModFix/>
          </a:blip>
          <a:srcRect b="16832"/>
          <a:stretch/>
        </p:blipFill>
        <p:spPr>
          <a:xfrm>
            <a:off x="6673938" y="3380060"/>
            <a:ext cx="4035647" cy="2542435"/>
          </a:xfrm>
          <a:prstGeom prst="rect">
            <a:avLst/>
          </a:prstGeom>
          <a:noFill/>
          <a:ln>
            <a:noFill/>
          </a:ln>
          <a:effectLst>
            <a:reflection stA="50000" endPos="40000" fadeDir="5400012" sy="-100000" algn="bl" rotWithShape="0"/>
          </a:effectLst>
        </p:spPr>
      </p:pic>
      <p:pic>
        <p:nvPicPr>
          <p:cNvPr id="5" name="Google Shape;508;g28a5b4d9c9b_0_765" descr="Image"/>
          <p:cNvPicPr preferRelativeResize="0"/>
          <p:nvPr/>
        </p:nvPicPr>
        <p:blipFill rotWithShape="1">
          <a:blip r:embed="rId4">
            <a:alphaModFix/>
          </a:blip>
          <a:srcRect/>
          <a:stretch/>
        </p:blipFill>
        <p:spPr>
          <a:xfrm>
            <a:off x="845877" y="498282"/>
            <a:ext cx="11346123" cy="4405641"/>
          </a:xfrm>
          <a:prstGeom prst="rect">
            <a:avLst/>
          </a:prstGeom>
          <a:noFill/>
          <a:ln>
            <a:noFill/>
          </a:ln>
        </p:spPr>
      </p:pic>
      <p:sp>
        <p:nvSpPr>
          <p:cNvPr id="7" name="Title 1"/>
          <p:cNvSpPr>
            <a:spLocks noGrp="1"/>
          </p:cNvSpPr>
          <p:nvPr>
            <p:ph type="title"/>
          </p:nvPr>
        </p:nvSpPr>
        <p:spPr>
          <a:xfrm>
            <a:off x="2187946" y="375237"/>
            <a:ext cx="8444612" cy="914400"/>
          </a:xfrm>
        </p:spPr>
        <p:txBody>
          <a:bodyPr/>
          <a:lstStyle/>
          <a:p>
            <a:r>
              <a:rPr lang="tr-TR" dirty="0" err="1" smtClean="0">
                <a:latin typeface="+mj-lt"/>
                <a:ea typeface="Calibri"/>
                <a:cs typeface="Calibri"/>
                <a:sym typeface="Calibri"/>
              </a:rPr>
              <a:t>FVIIImimetik</a:t>
            </a:r>
            <a:r>
              <a:rPr lang="tr-TR" dirty="0" smtClean="0">
                <a:latin typeface="+mj-lt"/>
                <a:ea typeface="Calibri"/>
                <a:cs typeface="Calibri"/>
                <a:sym typeface="Calibri"/>
              </a:rPr>
              <a:t>: </a:t>
            </a:r>
            <a:r>
              <a:rPr lang="tr-TR" dirty="0" err="1" smtClean="0">
                <a:latin typeface="+mj-lt"/>
                <a:ea typeface="Calibri"/>
                <a:cs typeface="Calibri"/>
                <a:sym typeface="Calibri"/>
              </a:rPr>
              <a:t>Emicizumab</a:t>
            </a:r>
            <a:endParaRPr lang="en-US" dirty="0">
              <a:latin typeface="+mj-lt"/>
            </a:endParaRPr>
          </a:p>
        </p:txBody>
      </p:sp>
      <p:sp>
        <p:nvSpPr>
          <p:cNvPr id="6" name="Google Shape;514;g28a5b4d9c9b_0_765"/>
          <p:cNvSpPr txBox="1"/>
          <p:nvPr/>
        </p:nvSpPr>
        <p:spPr>
          <a:xfrm>
            <a:off x="4111887" y="1636643"/>
            <a:ext cx="6871280" cy="164148"/>
          </a:xfrm>
          <a:prstGeom prst="rect">
            <a:avLst/>
          </a:prstGeom>
          <a:noFill/>
          <a:ln>
            <a:noFill/>
          </a:ln>
        </p:spPr>
        <p:txBody>
          <a:bodyPr spcFirstLastPara="1" wrap="square" lIns="0" tIns="0" rIns="0" bIns="0" anchor="t" anchorCtr="0">
            <a:spAutoFit/>
          </a:bodyPr>
          <a:lstStyle/>
          <a:p>
            <a:pPr marL="160415" indent="-156181">
              <a:buClr>
                <a:srgbClr val="FFFFFF"/>
              </a:buClr>
              <a:buSzPts val="1150"/>
              <a:buFont typeface="Arial"/>
              <a:buChar char="•"/>
            </a:pPr>
            <a:endParaRPr sz="1600" baseline="30000" dirty="0">
              <a:solidFill>
                <a:srgbClr val="000000"/>
              </a:solidFill>
              <a:latin typeface="Calibri"/>
              <a:ea typeface="Calibri"/>
              <a:cs typeface="Calibri"/>
              <a:sym typeface="Calibri"/>
            </a:endParaRPr>
          </a:p>
        </p:txBody>
      </p:sp>
      <p:sp>
        <p:nvSpPr>
          <p:cNvPr id="8" name="Google Shape;516;g28a5b4d9c9b_0_765"/>
          <p:cNvSpPr txBox="1"/>
          <p:nvPr/>
        </p:nvSpPr>
        <p:spPr>
          <a:xfrm>
            <a:off x="4111887" y="1735504"/>
            <a:ext cx="6871280" cy="1231106"/>
          </a:xfrm>
          <a:prstGeom prst="rect">
            <a:avLst/>
          </a:prstGeom>
          <a:noFill/>
          <a:ln>
            <a:noFill/>
          </a:ln>
        </p:spPr>
        <p:txBody>
          <a:bodyPr spcFirstLastPara="1" wrap="square" lIns="0" tIns="0" rIns="0" bIns="0" anchor="t" anchorCtr="0">
            <a:spAutoFit/>
          </a:bodyPr>
          <a:lstStyle/>
          <a:p>
            <a:pPr marL="160415" indent="-156181">
              <a:buClr>
                <a:srgbClr val="FFFFFF"/>
              </a:buClr>
              <a:buSzPts val="1150"/>
              <a:buFont typeface="Arial"/>
              <a:buChar char="•"/>
            </a:pPr>
            <a:r>
              <a:rPr lang="en-GB" sz="1600" dirty="0" err="1">
                <a:solidFill>
                  <a:srgbClr val="FFFFFF"/>
                </a:solidFill>
                <a:ea typeface="Arial"/>
                <a:cs typeface="Arial"/>
                <a:sym typeface="Arial"/>
              </a:rPr>
              <a:t>FIXa</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ile</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FX’a</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bağlanarak</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aralarında</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köprü</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oluşturur</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ve</a:t>
            </a:r>
            <a:r>
              <a:rPr lang="en-GB" sz="1600" dirty="0">
                <a:solidFill>
                  <a:srgbClr val="FFFFFF"/>
                </a:solidFill>
                <a:ea typeface="Arial"/>
                <a:cs typeface="Arial"/>
                <a:sym typeface="Arial"/>
              </a:rPr>
              <a:t> FVIII-</a:t>
            </a:r>
            <a:r>
              <a:rPr lang="en-GB" sz="1600" dirty="0" err="1">
                <a:solidFill>
                  <a:srgbClr val="FFFFFF"/>
                </a:solidFill>
                <a:ea typeface="Arial"/>
                <a:cs typeface="Arial"/>
                <a:sym typeface="Arial"/>
              </a:rPr>
              <a:t>mimetik</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etki</a:t>
            </a:r>
            <a:r>
              <a:rPr lang="en-GB" sz="1600" dirty="0">
                <a:solidFill>
                  <a:srgbClr val="FFFFFF"/>
                </a:solidFill>
                <a:ea typeface="Arial"/>
                <a:cs typeface="Arial"/>
                <a:sym typeface="Arial"/>
              </a:rPr>
              <a:t> </a:t>
            </a:r>
            <a:r>
              <a:rPr lang="en-GB" sz="1600" dirty="0" err="1">
                <a:solidFill>
                  <a:srgbClr val="FFFFFF"/>
                </a:solidFill>
                <a:ea typeface="Arial"/>
                <a:cs typeface="Arial"/>
                <a:sym typeface="Arial"/>
              </a:rPr>
              <a:t>gösterir</a:t>
            </a:r>
            <a:r>
              <a:rPr lang="tr-TR" sz="1600" dirty="0">
                <a:solidFill>
                  <a:srgbClr val="FFFFFF"/>
                </a:solidFill>
                <a:ea typeface="Arial"/>
                <a:cs typeface="Arial"/>
                <a:sym typeface="Arial"/>
              </a:rPr>
              <a:t>.</a:t>
            </a:r>
            <a:endParaRPr lang="tr-TR" sz="1600" dirty="0">
              <a:solidFill>
                <a:srgbClr val="FFFFFF"/>
              </a:solidFill>
              <a:latin typeface="Arial"/>
              <a:ea typeface="Arial"/>
              <a:cs typeface="Arial"/>
              <a:sym typeface="Arial"/>
            </a:endParaRPr>
          </a:p>
          <a:p>
            <a:pPr marL="160415" indent="-156181">
              <a:buClr>
                <a:srgbClr val="FFFFFF"/>
              </a:buClr>
              <a:buSzPts val="1150"/>
              <a:buFont typeface="Arial"/>
              <a:buChar char="•"/>
            </a:pPr>
            <a:r>
              <a:rPr lang="en-GB" sz="1600" dirty="0">
                <a:solidFill>
                  <a:srgbClr val="FFFFFF"/>
                </a:solidFill>
                <a:latin typeface="Arial"/>
                <a:ea typeface="Arial"/>
                <a:cs typeface="Arial"/>
                <a:sym typeface="Arial"/>
              </a:rPr>
              <a:t>FVIII </a:t>
            </a:r>
            <a:r>
              <a:rPr lang="en-GB" sz="1600" dirty="0" err="1">
                <a:solidFill>
                  <a:srgbClr val="FFFFFF"/>
                </a:solidFill>
                <a:latin typeface="Arial"/>
                <a:ea typeface="Arial"/>
                <a:cs typeface="Arial"/>
                <a:sym typeface="Arial"/>
              </a:rPr>
              <a:t>ile</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yapısal</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benzerlik</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göstermez</a:t>
            </a:r>
            <a:r>
              <a:rPr lang="tr-TR" sz="1600" dirty="0">
                <a:solidFill>
                  <a:srgbClr val="FFFFFF"/>
                </a:solidFill>
                <a:latin typeface="Arial"/>
                <a:ea typeface="Arial"/>
                <a:cs typeface="Arial"/>
                <a:sym typeface="Arial"/>
              </a:rPr>
              <a:t>.</a:t>
            </a:r>
            <a:endParaRPr sz="1600" dirty="0">
              <a:solidFill>
                <a:srgbClr val="FFFFFF"/>
              </a:solidFill>
              <a:latin typeface="Arial"/>
              <a:ea typeface="Arial"/>
              <a:cs typeface="Arial"/>
              <a:sym typeface="Arial"/>
            </a:endParaRPr>
          </a:p>
          <a:p>
            <a:pPr marL="160415" indent="-156181">
              <a:buClr>
                <a:srgbClr val="FFFFFF"/>
              </a:buClr>
              <a:buSzPts val="1150"/>
              <a:buFont typeface="Arial"/>
              <a:buChar char="•"/>
            </a:pPr>
            <a:r>
              <a:rPr lang="en-GB" sz="1600" dirty="0" err="1">
                <a:solidFill>
                  <a:schemeClr val="lt1"/>
                </a:solidFill>
                <a:latin typeface="Arial"/>
                <a:ea typeface="Arial"/>
                <a:cs typeface="Arial"/>
                <a:sym typeface="Arial"/>
              </a:rPr>
              <a:t>Kofaktör</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etkisi</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için</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aktive</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olmasına</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gerek</a:t>
            </a:r>
            <a:r>
              <a:rPr lang="en-GB" sz="1600" dirty="0">
                <a:solidFill>
                  <a:schemeClr val="lt1"/>
                </a:solidFill>
                <a:latin typeface="Arial"/>
                <a:ea typeface="Arial"/>
                <a:cs typeface="Arial"/>
                <a:sym typeface="Arial"/>
              </a:rPr>
              <a:t> </a:t>
            </a:r>
            <a:r>
              <a:rPr lang="en-GB" sz="1600" dirty="0" err="1">
                <a:solidFill>
                  <a:schemeClr val="lt1"/>
                </a:solidFill>
                <a:latin typeface="Arial"/>
                <a:ea typeface="Arial"/>
                <a:cs typeface="Arial"/>
                <a:sym typeface="Arial"/>
              </a:rPr>
              <a:t>yoktur</a:t>
            </a:r>
            <a:r>
              <a:rPr lang="tr-TR" sz="1600" dirty="0">
                <a:solidFill>
                  <a:schemeClr val="lt1"/>
                </a:solidFill>
                <a:latin typeface="Arial"/>
                <a:ea typeface="Arial"/>
                <a:cs typeface="Arial"/>
                <a:sym typeface="Arial"/>
              </a:rPr>
              <a:t>.</a:t>
            </a:r>
            <a:endParaRPr sz="1600" dirty="0">
              <a:solidFill>
                <a:srgbClr val="FFFFFF"/>
              </a:solidFill>
              <a:latin typeface="Arial"/>
              <a:ea typeface="Arial"/>
              <a:cs typeface="Arial"/>
              <a:sym typeface="Arial"/>
            </a:endParaRPr>
          </a:p>
          <a:p>
            <a:pPr marL="160415" indent="-156181">
              <a:buClr>
                <a:srgbClr val="FFFFFF"/>
              </a:buClr>
              <a:buSzPts val="1150"/>
              <a:buFont typeface="Arial"/>
              <a:buChar char="•"/>
            </a:pPr>
            <a:r>
              <a:rPr lang="en-GB" sz="1600" dirty="0" err="1">
                <a:solidFill>
                  <a:srgbClr val="FFFFFF"/>
                </a:solidFill>
                <a:latin typeface="Arial"/>
                <a:ea typeface="Arial"/>
                <a:cs typeface="Arial"/>
                <a:sym typeface="Arial"/>
              </a:rPr>
              <a:t>İnhibitör</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gelişimine</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neden</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olmaz</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ve</a:t>
            </a:r>
            <a:r>
              <a:rPr lang="en-GB" sz="1600" dirty="0">
                <a:solidFill>
                  <a:srgbClr val="FFFFFF"/>
                </a:solidFill>
                <a:latin typeface="Arial"/>
                <a:ea typeface="Arial"/>
                <a:cs typeface="Arial"/>
                <a:sym typeface="Arial"/>
              </a:rPr>
              <a:t> FVIII </a:t>
            </a:r>
            <a:r>
              <a:rPr lang="en-GB" sz="1600" dirty="0" err="1">
                <a:solidFill>
                  <a:srgbClr val="FFFFFF"/>
                </a:solidFill>
                <a:latin typeface="Arial"/>
                <a:ea typeface="Arial"/>
                <a:cs typeface="Arial"/>
                <a:sym typeface="Arial"/>
              </a:rPr>
              <a:t>inhibitörlerinden</a:t>
            </a:r>
            <a:r>
              <a:rPr lang="en-GB" sz="1600" dirty="0">
                <a:solidFill>
                  <a:srgbClr val="FFFFFF"/>
                </a:solidFill>
                <a:latin typeface="Arial"/>
                <a:ea typeface="Arial"/>
                <a:cs typeface="Arial"/>
                <a:sym typeface="Arial"/>
              </a:rPr>
              <a:t> </a:t>
            </a:r>
            <a:r>
              <a:rPr lang="en-GB" sz="1600" dirty="0" err="1">
                <a:solidFill>
                  <a:srgbClr val="FFFFFF"/>
                </a:solidFill>
                <a:latin typeface="Arial"/>
                <a:ea typeface="Arial"/>
                <a:cs typeface="Arial"/>
                <a:sym typeface="Arial"/>
              </a:rPr>
              <a:t>etkilenmez</a:t>
            </a:r>
            <a:r>
              <a:rPr lang="tr-TR" sz="1600" dirty="0">
                <a:solidFill>
                  <a:srgbClr val="FFFFFF"/>
                </a:solidFill>
                <a:latin typeface="Arial"/>
                <a:ea typeface="Arial"/>
                <a:cs typeface="Arial"/>
                <a:sym typeface="Arial"/>
              </a:rPr>
              <a:t>.</a:t>
            </a:r>
            <a:endParaRPr sz="1600" baseline="30000" dirty="0">
              <a:solidFill>
                <a:srgbClr val="000000"/>
              </a:solidFill>
              <a:latin typeface="Calibri"/>
              <a:ea typeface="Calibri"/>
              <a:cs typeface="Calibri"/>
              <a:sym typeface="Calibri"/>
            </a:endParaRPr>
          </a:p>
        </p:txBody>
      </p:sp>
      <p:sp>
        <p:nvSpPr>
          <p:cNvPr id="12" name="Google Shape;515;g28a5b4d9c9b_0_765"/>
          <p:cNvSpPr txBox="1"/>
          <p:nvPr/>
        </p:nvSpPr>
        <p:spPr>
          <a:xfrm>
            <a:off x="1447652" y="3649413"/>
            <a:ext cx="1753600" cy="287323"/>
          </a:xfrm>
          <a:prstGeom prst="rect">
            <a:avLst/>
          </a:prstGeom>
          <a:noFill/>
          <a:ln>
            <a:noFill/>
          </a:ln>
        </p:spPr>
        <p:txBody>
          <a:bodyPr spcFirstLastPara="1" wrap="square" lIns="0" tIns="0" rIns="0" bIns="0" anchor="t" anchorCtr="0">
            <a:spAutoFit/>
          </a:bodyPr>
          <a:lstStyle/>
          <a:p>
            <a:pPr>
              <a:buClr>
                <a:srgbClr val="F04E2A"/>
              </a:buClr>
              <a:buSzPts val="1600"/>
            </a:pPr>
            <a:r>
              <a:rPr lang="tr-TR" sz="1867" b="1" dirty="0" err="1">
                <a:solidFill>
                  <a:srgbClr val="F04E2A"/>
                </a:solidFill>
                <a:latin typeface="Arial"/>
                <a:ea typeface="Arial"/>
                <a:cs typeface="Arial"/>
                <a:sym typeface="Arial"/>
              </a:rPr>
              <a:t>Emicizumab</a:t>
            </a:r>
            <a:endParaRPr sz="1867" dirty="0">
              <a:solidFill>
                <a:srgbClr val="000000"/>
              </a:solidFill>
              <a:latin typeface="Arial"/>
              <a:ea typeface="Arial"/>
              <a:cs typeface="Arial"/>
              <a:sym typeface="Arial"/>
            </a:endParaRPr>
          </a:p>
        </p:txBody>
      </p:sp>
      <p:sp>
        <p:nvSpPr>
          <p:cNvPr id="13" name="Google Shape;512;g28a5b4d9c9b_0_765"/>
          <p:cNvSpPr txBox="1"/>
          <p:nvPr/>
        </p:nvSpPr>
        <p:spPr>
          <a:xfrm>
            <a:off x="6673937" y="3649413"/>
            <a:ext cx="2004800" cy="287323"/>
          </a:xfrm>
          <a:prstGeom prst="rect">
            <a:avLst/>
          </a:prstGeom>
          <a:noFill/>
          <a:ln>
            <a:noFill/>
          </a:ln>
        </p:spPr>
        <p:txBody>
          <a:bodyPr spcFirstLastPara="1" wrap="square" lIns="0" tIns="0" rIns="0" bIns="0" anchor="t" anchorCtr="0">
            <a:spAutoFit/>
          </a:bodyPr>
          <a:lstStyle/>
          <a:p>
            <a:pPr>
              <a:buClr>
                <a:srgbClr val="595959"/>
              </a:buClr>
              <a:buSzPts val="1600"/>
            </a:pPr>
            <a:r>
              <a:rPr lang="en-GB" sz="1867" b="1" dirty="0">
                <a:solidFill>
                  <a:srgbClr val="595959"/>
                </a:solidFill>
                <a:latin typeface="Arial"/>
                <a:ea typeface="Arial"/>
                <a:cs typeface="Arial"/>
                <a:sym typeface="Arial"/>
              </a:rPr>
              <a:t>FAKTÖR </a:t>
            </a:r>
            <a:r>
              <a:rPr lang="en-GB" sz="1867" b="1" dirty="0" err="1">
                <a:solidFill>
                  <a:srgbClr val="595959"/>
                </a:solidFill>
                <a:latin typeface="Arial"/>
                <a:ea typeface="Arial"/>
                <a:cs typeface="Arial"/>
                <a:sym typeface="Arial"/>
              </a:rPr>
              <a:t>VIIIa</a:t>
            </a:r>
            <a:endParaRPr sz="1867" b="1" dirty="0">
              <a:solidFill>
                <a:srgbClr val="595959"/>
              </a:solidFill>
              <a:latin typeface="Arial"/>
              <a:ea typeface="Arial"/>
              <a:cs typeface="Arial"/>
              <a:sym typeface="Arial"/>
            </a:endParaRPr>
          </a:p>
        </p:txBody>
      </p:sp>
      <p:sp>
        <p:nvSpPr>
          <p:cNvPr id="14" name="Google Shape;510;g28a5b4d9c9b_0_765"/>
          <p:cNvSpPr txBox="1"/>
          <p:nvPr/>
        </p:nvSpPr>
        <p:spPr>
          <a:xfrm>
            <a:off x="1447652" y="4349423"/>
            <a:ext cx="990400" cy="553998"/>
          </a:xfrm>
          <a:prstGeom prst="rect">
            <a:avLst/>
          </a:prstGeom>
          <a:noFill/>
          <a:ln>
            <a:noFill/>
          </a:ln>
        </p:spPr>
        <p:txBody>
          <a:bodyPr spcFirstLastPara="1" wrap="square" lIns="0" tIns="0" rIns="0" bIns="0" anchor="t" anchorCtr="0">
            <a:spAutoFit/>
          </a:bodyPr>
          <a:lstStyle/>
          <a:p>
            <a:pPr>
              <a:buClr>
                <a:srgbClr val="F04E2A"/>
              </a:buClr>
              <a:buSzPts val="900"/>
            </a:pPr>
            <a:r>
              <a:rPr lang="en-GB" sz="1200" dirty="0" err="1">
                <a:solidFill>
                  <a:srgbClr val="F04E2A"/>
                </a:solidFill>
                <a:latin typeface="Arial"/>
                <a:ea typeface="Arial"/>
                <a:cs typeface="Arial"/>
                <a:sym typeface="Arial"/>
              </a:rPr>
              <a:t>Bispesifik</a:t>
            </a:r>
            <a:r>
              <a:rPr lang="en-GB" sz="1200" dirty="0">
                <a:solidFill>
                  <a:srgbClr val="F04E2A"/>
                </a:solidFill>
                <a:latin typeface="Arial"/>
                <a:ea typeface="Arial"/>
                <a:cs typeface="Arial"/>
                <a:sym typeface="Arial"/>
              </a:rPr>
              <a:t> </a:t>
            </a:r>
            <a:r>
              <a:rPr lang="en-GB" sz="1067" dirty="0" err="1">
                <a:solidFill>
                  <a:srgbClr val="F04E2A"/>
                </a:solidFill>
                <a:latin typeface="Arial"/>
                <a:ea typeface="Arial"/>
                <a:cs typeface="Arial"/>
                <a:sym typeface="Arial"/>
              </a:rPr>
              <a:t>monoklonal</a:t>
            </a:r>
            <a:r>
              <a:rPr lang="en-GB" sz="1200" dirty="0">
                <a:solidFill>
                  <a:srgbClr val="F04E2A"/>
                </a:solidFill>
                <a:latin typeface="Arial"/>
                <a:ea typeface="Arial"/>
                <a:cs typeface="Arial"/>
                <a:sym typeface="Arial"/>
              </a:rPr>
              <a:t> </a:t>
            </a:r>
            <a:r>
              <a:rPr lang="en-GB" sz="1200" dirty="0" err="1">
                <a:solidFill>
                  <a:srgbClr val="F04E2A"/>
                </a:solidFill>
                <a:latin typeface="Arial"/>
                <a:ea typeface="Arial"/>
                <a:cs typeface="Arial"/>
                <a:sym typeface="Arial"/>
              </a:rPr>
              <a:t>antikor</a:t>
            </a:r>
            <a:endParaRPr sz="1867" dirty="0">
              <a:solidFill>
                <a:srgbClr val="000000"/>
              </a:solidFill>
              <a:latin typeface="Arial"/>
              <a:ea typeface="Arial"/>
              <a:cs typeface="Arial"/>
              <a:sym typeface="Arial"/>
            </a:endParaRPr>
          </a:p>
        </p:txBody>
      </p:sp>
      <p:sp>
        <p:nvSpPr>
          <p:cNvPr id="15" name="Google Shape;511;g28a5b4d9c9b_0_765"/>
          <p:cNvSpPr txBox="1"/>
          <p:nvPr/>
        </p:nvSpPr>
        <p:spPr>
          <a:xfrm>
            <a:off x="4586388" y="3918323"/>
            <a:ext cx="1411600" cy="821059"/>
          </a:xfrm>
          <a:prstGeom prst="rect">
            <a:avLst/>
          </a:prstGeom>
          <a:noFill/>
          <a:ln>
            <a:noFill/>
          </a:ln>
        </p:spPr>
        <p:txBody>
          <a:bodyPr spcFirstLastPara="1" wrap="square" lIns="0" tIns="0" rIns="0" bIns="0" anchor="t" anchorCtr="0">
            <a:spAutoFit/>
          </a:bodyPr>
          <a:lstStyle/>
          <a:p>
            <a:pPr>
              <a:buClr>
                <a:srgbClr val="706259"/>
              </a:buClr>
              <a:buSzPts val="900"/>
            </a:pPr>
            <a:r>
              <a:rPr lang="en-GB" sz="1067" dirty="0">
                <a:solidFill>
                  <a:srgbClr val="706259"/>
                </a:solidFill>
                <a:latin typeface="Arial"/>
                <a:ea typeface="Arial"/>
                <a:cs typeface="Arial"/>
                <a:sym typeface="Arial"/>
              </a:rPr>
              <a:t>HEMLIBRA</a:t>
            </a:r>
            <a:r>
              <a:rPr lang="en-GB" sz="1067" baseline="30000" dirty="0">
                <a:solidFill>
                  <a:srgbClr val="706259"/>
                </a:solidFill>
                <a:latin typeface="Arial"/>
                <a:ea typeface="Arial"/>
                <a:cs typeface="Arial"/>
                <a:sym typeface="Arial"/>
              </a:rPr>
              <a:t>®</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FIXa</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ve</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FX’a</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bağlanarak</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FX’u</a:t>
            </a:r>
            <a:r>
              <a:rPr lang="en-GB" sz="1067" dirty="0">
                <a:solidFill>
                  <a:srgbClr val="706259"/>
                </a:solidFill>
                <a:latin typeface="Arial"/>
                <a:ea typeface="Arial"/>
                <a:cs typeface="Arial"/>
                <a:sym typeface="Arial"/>
              </a:rPr>
              <a:t> </a:t>
            </a:r>
            <a:r>
              <a:rPr lang="en-GB" sz="1067" b="1" dirty="0" err="1">
                <a:solidFill>
                  <a:srgbClr val="706259"/>
                </a:solidFill>
                <a:latin typeface="Arial"/>
                <a:ea typeface="Arial"/>
                <a:cs typeface="Arial"/>
                <a:sym typeface="Arial"/>
              </a:rPr>
              <a:t>aktive</a:t>
            </a:r>
            <a:r>
              <a:rPr lang="en-GB" sz="1067" b="1" dirty="0">
                <a:solidFill>
                  <a:srgbClr val="706259"/>
                </a:solidFill>
                <a:latin typeface="Arial"/>
                <a:ea typeface="Arial"/>
                <a:cs typeface="Arial"/>
                <a:sym typeface="Arial"/>
              </a:rPr>
              <a:t> </a:t>
            </a:r>
            <a:r>
              <a:rPr lang="en-GB" sz="1067" b="1" dirty="0" err="1">
                <a:solidFill>
                  <a:srgbClr val="706259"/>
                </a:solidFill>
                <a:latin typeface="Arial"/>
                <a:ea typeface="Arial"/>
                <a:cs typeface="Arial"/>
                <a:sym typeface="Arial"/>
              </a:rPr>
              <a:t>eder</a:t>
            </a:r>
            <a:r>
              <a:rPr lang="en-GB" sz="1067" b="1"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ve</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pıhtılaşma</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kaskadının</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devam</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etmesini</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sağlar</a:t>
            </a:r>
            <a:endParaRPr sz="1067" baseline="30000" dirty="0">
              <a:solidFill>
                <a:srgbClr val="000000"/>
              </a:solidFill>
              <a:latin typeface="Calibri"/>
              <a:ea typeface="Calibri"/>
              <a:cs typeface="Calibri"/>
              <a:sym typeface="Calibri"/>
            </a:endParaRPr>
          </a:p>
        </p:txBody>
      </p:sp>
      <p:sp>
        <p:nvSpPr>
          <p:cNvPr id="16" name="Google Shape;513;g28a5b4d9c9b_0_765"/>
          <p:cNvSpPr txBox="1"/>
          <p:nvPr/>
        </p:nvSpPr>
        <p:spPr>
          <a:xfrm>
            <a:off x="9689939" y="3918323"/>
            <a:ext cx="1586800" cy="656846"/>
          </a:xfrm>
          <a:prstGeom prst="rect">
            <a:avLst/>
          </a:prstGeom>
          <a:noFill/>
          <a:ln>
            <a:noFill/>
          </a:ln>
        </p:spPr>
        <p:txBody>
          <a:bodyPr spcFirstLastPara="1" wrap="square" lIns="0" tIns="0" rIns="0" bIns="0" anchor="t" anchorCtr="0">
            <a:spAutoFit/>
          </a:bodyPr>
          <a:lstStyle/>
          <a:p>
            <a:pPr>
              <a:buClr>
                <a:srgbClr val="706259"/>
              </a:buClr>
              <a:buSzPts val="900"/>
            </a:pPr>
            <a:r>
              <a:rPr lang="en-GB" sz="1067" dirty="0" err="1">
                <a:solidFill>
                  <a:srgbClr val="706259"/>
                </a:solidFill>
                <a:latin typeface="Arial"/>
                <a:ea typeface="Arial"/>
                <a:cs typeface="Arial"/>
                <a:sym typeface="Arial"/>
              </a:rPr>
              <a:t>FVIIIa</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FIX’a</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bağlanarak</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FX’u</a:t>
            </a:r>
            <a:r>
              <a:rPr lang="en-GB" sz="1067" dirty="0">
                <a:solidFill>
                  <a:srgbClr val="706259"/>
                </a:solidFill>
                <a:latin typeface="Arial"/>
                <a:ea typeface="Arial"/>
                <a:cs typeface="Arial"/>
                <a:sym typeface="Arial"/>
              </a:rPr>
              <a:t> </a:t>
            </a:r>
            <a:r>
              <a:rPr lang="en-GB" sz="1067" b="1" dirty="0" err="1">
                <a:solidFill>
                  <a:srgbClr val="706259"/>
                </a:solidFill>
                <a:latin typeface="Arial"/>
                <a:ea typeface="Arial"/>
                <a:cs typeface="Arial"/>
                <a:sym typeface="Arial"/>
              </a:rPr>
              <a:t>aktive</a:t>
            </a:r>
            <a:r>
              <a:rPr lang="en-GB" sz="1067" b="1" dirty="0">
                <a:solidFill>
                  <a:srgbClr val="706259"/>
                </a:solidFill>
                <a:latin typeface="Arial"/>
                <a:ea typeface="Arial"/>
                <a:cs typeface="Arial"/>
                <a:sym typeface="Arial"/>
              </a:rPr>
              <a:t> </a:t>
            </a:r>
            <a:r>
              <a:rPr lang="en-GB" sz="1067" b="1" dirty="0" err="1">
                <a:solidFill>
                  <a:srgbClr val="706259"/>
                </a:solidFill>
                <a:latin typeface="Arial"/>
                <a:ea typeface="Arial"/>
                <a:cs typeface="Arial"/>
                <a:sym typeface="Arial"/>
              </a:rPr>
              <a:t>eder</a:t>
            </a:r>
            <a:r>
              <a:rPr lang="en-GB" sz="1067" b="1"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ve</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pıhtılaşma</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kaskadının</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devam</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etmesini</a:t>
            </a:r>
            <a:r>
              <a:rPr lang="en-GB" sz="1067" dirty="0">
                <a:solidFill>
                  <a:srgbClr val="706259"/>
                </a:solidFill>
                <a:latin typeface="Arial"/>
                <a:ea typeface="Arial"/>
                <a:cs typeface="Arial"/>
                <a:sym typeface="Arial"/>
              </a:rPr>
              <a:t> </a:t>
            </a:r>
            <a:r>
              <a:rPr lang="en-GB" sz="1067" dirty="0" err="1">
                <a:solidFill>
                  <a:srgbClr val="706259"/>
                </a:solidFill>
                <a:latin typeface="Arial"/>
                <a:ea typeface="Arial"/>
                <a:cs typeface="Arial"/>
                <a:sym typeface="Arial"/>
              </a:rPr>
              <a:t>sağlar</a:t>
            </a:r>
            <a:endParaRPr sz="1067" baseline="30000" dirty="0">
              <a:solidFill>
                <a:srgbClr val="000000"/>
              </a:solidFill>
              <a:latin typeface="Calibri"/>
              <a:ea typeface="Calibri"/>
              <a:cs typeface="Calibri"/>
              <a:sym typeface="Calibri"/>
            </a:endParaRPr>
          </a:p>
        </p:txBody>
      </p:sp>
      <p:sp>
        <p:nvSpPr>
          <p:cNvPr id="3" name="Google Shape;520;g28a5b4d9c9b_0_765">
            <a:extLst>
              <a:ext uri="{FF2B5EF4-FFF2-40B4-BE49-F238E27FC236}">
                <a16:creationId xmlns:a16="http://schemas.microsoft.com/office/drawing/2014/main" id="{8935D7F5-02FD-84E2-71CF-E82E24E18C56}"/>
              </a:ext>
            </a:extLst>
          </p:cNvPr>
          <p:cNvSpPr txBox="1"/>
          <p:nvPr/>
        </p:nvSpPr>
        <p:spPr>
          <a:xfrm>
            <a:off x="190500" y="6379599"/>
            <a:ext cx="8969976" cy="369332"/>
          </a:xfrm>
          <a:prstGeom prst="rect">
            <a:avLst/>
          </a:prstGeom>
          <a:noFill/>
          <a:ln>
            <a:noFill/>
          </a:ln>
        </p:spPr>
        <p:txBody>
          <a:bodyPr spcFirstLastPara="1" wrap="square" lIns="0" tIns="0" rIns="0" bIns="0" anchor="t" anchorCtr="0">
            <a:spAutoFit/>
          </a:bodyPr>
          <a:lstStyle/>
          <a:p>
            <a:pPr>
              <a:buClr>
                <a:srgbClr val="7F7F7F"/>
              </a:buClr>
              <a:buSzPts val="600"/>
            </a:pPr>
            <a:r>
              <a:rPr lang="en-GB" sz="800" b="1" dirty="0" err="1">
                <a:solidFill>
                  <a:srgbClr val="7F7F7F"/>
                </a:solidFill>
                <a:ea typeface="Arial"/>
                <a:cs typeface="Arial"/>
                <a:sym typeface="Arial"/>
              </a:rPr>
              <a:t>Referanslar</a:t>
            </a:r>
            <a:r>
              <a:rPr lang="en-GB" sz="800" b="1" dirty="0">
                <a:solidFill>
                  <a:srgbClr val="7F7F7F"/>
                </a:solidFill>
                <a:ea typeface="Arial"/>
                <a:cs typeface="Arial"/>
                <a:sym typeface="Arial"/>
              </a:rPr>
              <a:t>: 1. </a:t>
            </a:r>
            <a:r>
              <a:rPr lang="en-GB" sz="800" dirty="0" err="1">
                <a:solidFill>
                  <a:srgbClr val="7F7F7F"/>
                </a:solidFill>
                <a:ea typeface="Arial"/>
                <a:cs typeface="Arial"/>
                <a:sym typeface="Arial"/>
              </a:rPr>
              <a:t>Hemlibra</a:t>
            </a:r>
            <a:r>
              <a:rPr lang="en-GB" sz="800" dirty="0">
                <a:solidFill>
                  <a:srgbClr val="7F7F7F"/>
                </a:solidFill>
                <a:ea typeface="Arial"/>
                <a:cs typeface="Arial"/>
                <a:sym typeface="Arial"/>
              </a:rPr>
              <a:t> </a:t>
            </a:r>
            <a:r>
              <a:rPr lang="en-GB" sz="800" dirty="0" err="1">
                <a:solidFill>
                  <a:srgbClr val="7F7F7F"/>
                </a:solidFill>
                <a:ea typeface="Arial"/>
                <a:cs typeface="Arial"/>
                <a:sym typeface="Arial"/>
              </a:rPr>
              <a:t>Kısa</a:t>
            </a:r>
            <a:r>
              <a:rPr lang="en-GB" sz="800" dirty="0">
                <a:solidFill>
                  <a:srgbClr val="7F7F7F"/>
                </a:solidFill>
                <a:ea typeface="Arial"/>
                <a:cs typeface="Arial"/>
                <a:sym typeface="Arial"/>
              </a:rPr>
              <a:t> </a:t>
            </a:r>
            <a:r>
              <a:rPr lang="en-GB" sz="800" dirty="0" err="1">
                <a:solidFill>
                  <a:srgbClr val="7F7F7F"/>
                </a:solidFill>
                <a:ea typeface="Arial"/>
                <a:cs typeface="Arial"/>
                <a:sym typeface="Arial"/>
              </a:rPr>
              <a:t>Ürün</a:t>
            </a:r>
            <a:r>
              <a:rPr lang="en-GB" sz="800" dirty="0">
                <a:solidFill>
                  <a:srgbClr val="7F7F7F"/>
                </a:solidFill>
                <a:ea typeface="Arial"/>
                <a:cs typeface="Arial"/>
                <a:sym typeface="Arial"/>
              </a:rPr>
              <a:t> </a:t>
            </a:r>
            <a:r>
              <a:rPr lang="en-GB" sz="800" dirty="0" err="1">
                <a:solidFill>
                  <a:srgbClr val="7F7F7F"/>
                </a:solidFill>
                <a:ea typeface="Arial"/>
                <a:cs typeface="Arial"/>
                <a:sym typeface="Arial"/>
              </a:rPr>
              <a:t>Bilgisi</a:t>
            </a:r>
            <a:r>
              <a:rPr lang="en-GB" sz="800" dirty="0">
                <a:solidFill>
                  <a:srgbClr val="7F7F7F"/>
                </a:solidFill>
                <a:ea typeface="Arial"/>
                <a:cs typeface="Arial"/>
                <a:sym typeface="Arial"/>
              </a:rPr>
              <a:t>. </a:t>
            </a:r>
            <a:r>
              <a:rPr lang="en-GB" sz="800" b="1" dirty="0">
                <a:solidFill>
                  <a:srgbClr val="7F7F7F"/>
                </a:solidFill>
                <a:ea typeface="Arial"/>
                <a:cs typeface="Arial"/>
                <a:sym typeface="Arial"/>
              </a:rPr>
              <a:t>2.</a:t>
            </a:r>
            <a:r>
              <a:rPr lang="en-GB" sz="800" dirty="0">
                <a:solidFill>
                  <a:srgbClr val="7F7F7F"/>
                </a:solidFill>
                <a:ea typeface="Arial"/>
                <a:cs typeface="Arial"/>
                <a:sym typeface="Arial"/>
              </a:rPr>
              <a:t> Kitazawa T. </a:t>
            </a:r>
            <a:r>
              <a:rPr lang="en-GB" sz="800" dirty="0" err="1">
                <a:solidFill>
                  <a:srgbClr val="7F7F7F"/>
                </a:solidFill>
                <a:ea typeface="Arial"/>
                <a:cs typeface="Arial"/>
                <a:sym typeface="Arial"/>
              </a:rPr>
              <a:t>ve</a:t>
            </a:r>
            <a:r>
              <a:rPr lang="en-GB" sz="800" dirty="0">
                <a:solidFill>
                  <a:srgbClr val="7F7F7F"/>
                </a:solidFill>
                <a:ea typeface="Arial"/>
                <a:cs typeface="Arial"/>
                <a:sym typeface="Arial"/>
              </a:rPr>
              <a:t> ark. Nat Med. 2012 Oct;18(10):1570-4 </a:t>
            </a:r>
            <a:r>
              <a:rPr lang="en-GB" sz="800" b="1" dirty="0">
                <a:solidFill>
                  <a:srgbClr val="7F7F7F"/>
                </a:solidFill>
                <a:ea typeface="Arial"/>
                <a:cs typeface="Arial"/>
                <a:sym typeface="Arial"/>
              </a:rPr>
              <a:t>3.</a:t>
            </a:r>
            <a:r>
              <a:rPr lang="en-GB" sz="800" dirty="0">
                <a:solidFill>
                  <a:srgbClr val="7F7F7F"/>
                </a:solidFill>
                <a:ea typeface="Arial"/>
                <a:cs typeface="Arial"/>
                <a:sym typeface="Arial"/>
              </a:rPr>
              <a:t>.</a:t>
            </a:r>
            <a:r>
              <a:rPr lang="en-GB" sz="800" dirty="0">
                <a:solidFill>
                  <a:srgbClr val="7F7F7F"/>
                </a:solidFill>
                <a:ea typeface="Calibri"/>
                <a:cs typeface="Calibri"/>
                <a:sym typeface="Calibri"/>
              </a:rPr>
              <a:t>Kitazawa T </a:t>
            </a:r>
            <a:r>
              <a:rPr lang="en-GB" sz="800" dirty="0" err="1">
                <a:solidFill>
                  <a:srgbClr val="7F7F7F"/>
                </a:solidFill>
                <a:ea typeface="Calibri"/>
                <a:cs typeface="Calibri"/>
                <a:sym typeface="Calibri"/>
              </a:rPr>
              <a:t>ve</a:t>
            </a:r>
            <a:r>
              <a:rPr lang="en-GB" sz="800" dirty="0">
                <a:solidFill>
                  <a:srgbClr val="7F7F7F"/>
                </a:solidFill>
                <a:ea typeface="Calibri"/>
                <a:cs typeface="Calibri"/>
                <a:sym typeface="Calibri"/>
              </a:rPr>
              <a:t> ark. </a:t>
            </a:r>
            <a:r>
              <a:rPr lang="en-GB" sz="800" dirty="0" err="1">
                <a:solidFill>
                  <a:srgbClr val="7F7F7F"/>
                </a:solidFill>
                <a:ea typeface="Calibri"/>
                <a:cs typeface="Calibri"/>
                <a:sym typeface="Calibri"/>
              </a:rPr>
              <a:t>Thromb</a:t>
            </a:r>
            <a:r>
              <a:rPr lang="en-GB" sz="800" dirty="0">
                <a:solidFill>
                  <a:srgbClr val="7F7F7F"/>
                </a:solidFill>
                <a:ea typeface="Calibri"/>
                <a:cs typeface="Calibri"/>
                <a:sym typeface="Calibri"/>
              </a:rPr>
              <a:t> </a:t>
            </a:r>
            <a:r>
              <a:rPr lang="en-GB" sz="800" dirty="0" err="1">
                <a:solidFill>
                  <a:srgbClr val="7F7F7F"/>
                </a:solidFill>
                <a:ea typeface="Calibri"/>
                <a:cs typeface="Calibri"/>
                <a:sym typeface="Calibri"/>
              </a:rPr>
              <a:t>Haemost</a:t>
            </a:r>
            <a:r>
              <a:rPr lang="en-GB" sz="800" dirty="0">
                <a:solidFill>
                  <a:srgbClr val="7F7F7F"/>
                </a:solidFill>
                <a:ea typeface="Calibri"/>
                <a:cs typeface="Calibri"/>
                <a:sym typeface="Calibri"/>
              </a:rPr>
              <a:t>. 2017 Jun 28;117(7):1348-1357. </a:t>
            </a:r>
            <a:r>
              <a:rPr lang="en-GB" sz="800" b="1" dirty="0">
                <a:solidFill>
                  <a:srgbClr val="7F7F7F"/>
                </a:solidFill>
                <a:ea typeface="Calibri"/>
                <a:cs typeface="Calibri"/>
                <a:sym typeface="Calibri"/>
              </a:rPr>
              <a:t>4.</a:t>
            </a:r>
            <a:r>
              <a:rPr lang="en-GB" sz="800" dirty="0">
                <a:solidFill>
                  <a:srgbClr val="7F7F7F"/>
                </a:solidFill>
                <a:ea typeface="Calibri"/>
                <a:cs typeface="Calibri"/>
                <a:sym typeface="Calibri"/>
              </a:rPr>
              <a:t> Uchida N, et al. Blood 2016;127:1633–41. </a:t>
            </a:r>
            <a:r>
              <a:rPr lang="en-GB" sz="800" b="1" dirty="0">
                <a:solidFill>
                  <a:srgbClr val="7F7F7F"/>
                </a:solidFill>
                <a:ea typeface="Calibri"/>
                <a:cs typeface="Calibri"/>
                <a:sym typeface="Calibri"/>
              </a:rPr>
              <a:t>5</a:t>
            </a:r>
            <a:r>
              <a:rPr lang="en-GB" sz="800" dirty="0">
                <a:solidFill>
                  <a:srgbClr val="7F7F7F"/>
                </a:solidFill>
                <a:ea typeface="Calibri"/>
                <a:cs typeface="Calibri"/>
                <a:sym typeface="Calibri"/>
              </a:rPr>
              <a:t>. </a:t>
            </a:r>
            <a:r>
              <a:rPr lang="en-GB" sz="800" dirty="0" err="1">
                <a:solidFill>
                  <a:srgbClr val="7F7F7F"/>
                </a:solidFill>
                <a:ea typeface="Calibri"/>
                <a:cs typeface="Calibri"/>
                <a:sym typeface="Calibri"/>
              </a:rPr>
              <a:t>Sampei</a:t>
            </a:r>
            <a:r>
              <a:rPr lang="en-GB" sz="800" dirty="0">
                <a:solidFill>
                  <a:srgbClr val="7F7F7F"/>
                </a:solidFill>
                <a:ea typeface="Calibri"/>
                <a:cs typeface="Calibri"/>
                <a:sym typeface="Calibri"/>
              </a:rPr>
              <a:t> Z, et al. </a:t>
            </a:r>
            <a:r>
              <a:rPr lang="en-GB" sz="800" dirty="0" err="1">
                <a:solidFill>
                  <a:srgbClr val="7F7F7F"/>
                </a:solidFill>
                <a:ea typeface="Calibri"/>
                <a:cs typeface="Calibri"/>
                <a:sym typeface="Calibri"/>
              </a:rPr>
              <a:t>PLoS</a:t>
            </a:r>
            <a:r>
              <a:rPr lang="en-GB" sz="800" dirty="0">
                <a:solidFill>
                  <a:srgbClr val="7F7F7F"/>
                </a:solidFill>
                <a:ea typeface="Calibri"/>
                <a:cs typeface="Calibri"/>
                <a:sym typeface="Calibri"/>
              </a:rPr>
              <a:t> One 2013;8:e57479. </a:t>
            </a:r>
            <a:r>
              <a:rPr lang="en-GB" sz="800" b="1" dirty="0">
                <a:solidFill>
                  <a:srgbClr val="7F7F7F"/>
                </a:solidFill>
                <a:ea typeface="Calibri"/>
                <a:cs typeface="Calibri"/>
                <a:sym typeface="Calibri"/>
              </a:rPr>
              <a:t>6.</a:t>
            </a:r>
            <a:r>
              <a:rPr lang="en-GB" sz="800" dirty="0">
                <a:solidFill>
                  <a:srgbClr val="7F7F7F"/>
                </a:solidFill>
                <a:ea typeface="Calibri"/>
                <a:cs typeface="Calibri"/>
                <a:sym typeface="Calibri"/>
              </a:rPr>
              <a:t> Shima M, et al. N Engl J Med 2016;374:2044–53. </a:t>
            </a:r>
            <a:r>
              <a:rPr lang="en-GB" sz="800" b="1" dirty="0">
                <a:solidFill>
                  <a:srgbClr val="7F7F7F"/>
                </a:solidFill>
                <a:ea typeface="Calibri"/>
                <a:cs typeface="Calibri"/>
                <a:sym typeface="Calibri"/>
              </a:rPr>
              <a:t>7.</a:t>
            </a:r>
            <a:r>
              <a:rPr lang="en-GB" sz="800" dirty="0">
                <a:solidFill>
                  <a:srgbClr val="7F7F7F"/>
                </a:solidFill>
                <a:ea typeface="Calibri"/>
                <a:cs typeface="Calibri"/>
                <a:sym typeface="Calibri"/>
              </a:rPr>
              <a:t> Oldenburg J, et al. N Engl J Med 2017;377:809–18. </a:t>
            </a:r>
            <a:r>
              <a:rPr lang="en-GB" sz="800" b="1" dirty="0">
                <a:solidFill>
                  <a:srgbClr val="7F7F7F"/>
                </a:solidFill>
                <a:ea typeface="Calibri"/>
                <a:cs typeface="Calibri"/>
                <a:sym typeface="Calibri"/>
              </a:rPr>
              <a:t>8.</a:t>
            </a:r>
            <a:r>
              <a:rPr lang="en-GB" sz="800" dirty="0">
                <a:solidFill>
                  <a:srgbClr val="7F7F7F"/>
                </a:solidFill>
                <a:ea typeface="Calibri"/>
                <a:cs typeface="Calibri"/>
                <a:sym typeface="Calibri"/>
              </a:rPr>
              <a:t> Mahlangu J, et al. New Engl J Med 2018;379:811–22.</a:t>
            </a:r>
            <a:r>
              <a:rPr lang="en-GB" sz="800" b="1" dirty="0">
                <a:solidFill>
                  <a:srgbClr val="7F7F7F"/>
                </a:solidFill>
                <a:ea typeface="Calibri"/>
                <a:cs typeface="Calibri"/>
                <a:sym typeface="Calibri"/>
              </a:rPr>
              <a:t> 9.</a:t>
            </a:r>
            <a:r>
              <a:rPr lang="en-GB" sz="800" dirty="0">
                <a:solidFill>
                  <a:srgbClr val="7F7F7F"/>
                </a:solidFill>
                <a:ea typeface="Calibri"/>
                <a:cs typeface="Calibri"/>
                <a:sym typeface="Calibri"/>
              </a:rPr>
              <a:t> Pipe S, et al. Lancet </a:t>
            </a:r>
            <a:r>
              <a:rPr lang="en-GB" sz="800" dirty="0" err="1">
                <a:solidFill>
                  <a:srgbClr val="7F7F7F"/>
                </a:solidFill>
                <a:ea typeface="Calibri"/>
                <a:cs typeface="Calibri"/>
                <a:sym typeface="Calibri"/>
              </a:rPr>
              <a:t>Haematol</a:t>
            </a:r>
            <a:r>
              <a:rPr lang="en-GB" sz="800" dirty="0">
                <a:solidFill>
                  <a:srgbClr val="7F7F7F"/>
                </a:solidFill>
                <a:ea typeface="Calibri"/>
                <a:cs typeface="Calibri"/>
                <a:sym typeface="Calibri"/>
              </a:rPr>
              <a:t> 2019; In press</a:t>
            </a:r>
            <a:endParaRPr sz="800" dirty="0">
              <a:solidFill>
                <a:srgbClr val="7F7F7F"/>
              </a:solidFill>
              <a:ea typeface="Arial"/>
              <a:cs typeface="Arial"/>
              <a:sym typeface="Arial"/>
            </a:endParaRPr>
          </a:p>
        </p:txBody>
      </p:sp>
    </p:spTree>
    <p:extLst>
      <p:ext uri="{BB962C8B-B14F-4D97-AF65-F5344CB8AC3E}">
        <p14:creationId xmlns:p14="http://schemas.microsoft.com/office/powerpoint/2010/main" val="1502909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b="42439"/>
          <a:stretch/>
        </p:blipFill>
        <p:spPr>
          <a:xfrm>
            <a:off x="7081285" y="691116"/>
            <a:ext cx="4920216" cy="2063514"/>
          </a:xfrm>
          <a:prstGeom prst="rect">
            <a:avLst/>
          </a:prstGeom>
          <a:ln>
            <a:solidFill>
              <a:schemeClr val="tx1"/>
            </a:solidFill>
          </a:ln>
        </p:spPr>
      </p:pic>
      <p:sp>
        <p:nvSpPr>
          <p:cNvPr id="5" name="Metin kutusu 4"/>
          <p:cNvSpPr txBox="1"/>
          <p:nvPr/>
        </p:nvSpPr>
        <p:spPr>
          <a:xfrm>
            <a:off x="1088001" y="458939"/>
            <a:ext cx="2239716" cy="523220"/>
          </a:xfrm>
          <a:prstGeom prst="rect">
            <a:avLst/>
          </a:prstGeom>
          <a:noFill/>
        </p:spPr>
        <p:txBody>
          <a:bodyPr wrap="none" rtlCol="0">
            <a:spAutoFit/>
          </a:bodyPr>
          <a:lstStyle/>
          <a:p>
            <a:r>
              <a:rPr lang="tr-TR" sz="2800" dirty="0" smtClean="0"/>
              <a:t>WFH (2020)</a:t>
            </a:r>
            <a:endParaRPr lang="tr-TR" sz="2800" dirty="0"/>
          </a:p>
        </p:txBody>
      </p:sp>
      <p:graphicFrame>
        <p:nvGraphicFramePr>
          <p:cNvPr id="6" name="Diyagram 5"/>
          <p:cNvGraphicFramePr/>
          <p:nvPr>
            <p:extLst/>
          </p:nvPr>
        </p:nvGraphicFramePr>
        <p:xfrm>
          <a:off x="151957" y="1162912"/>
          <a:ext cx="6801736" cy="517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6953693" y="5178056"/>
            <a:ext cx="4217821" cy="584775"/>
          </a:xfrm>
          <a:prstGeom prst="rect">
            <a:avLst/>
          </a:prstGeom>
          <a:noFill/>
          <a:ln>
            <a:solidFill>
              <a:schemeClr val="tx1"/>
            </a:solidFill>
          </a:ln>
        </p:spPr>
        <p:txBody>
          <a:bodyPr wrap="none" rtlCol="0">
            <a:spAutoFit/>
          </a:bodyPr>
          <a:lstStyle/>
          <a:p>
            <a:r>
              <a:rPr lang="tr-TR" sz="3200" dirty="0" smtClean="0">
                <a:solidFill>
                  <a:srgbClr val="FF0000"/>
                </a:solidFill>
              </a:rPr>
              <a:t>X</a:t>
            </a:r>
            <a:r>
              <a:rPr lang="tr-TR" sz="2400" dirty="0" smtClean="0"/>
              <a:t> </a:t>
            </a:r>
            <a:r>
              <a:rPr lang="tr-TR" sz="2400" dirty="0" err="1" smtClean="0"/>
              <a:t>aPCC</a:t>
            </a:r>
            <a:r>
              <a:rPr lang="tr-TR" sz="2400" dirty="0" smtClean="0"/>
              <a:t> (</a:t>
            </a:r>
            <a:r>
              <a:rPr lang="tr-TR" sz="2400" dirty="0" err="1" smtClean="0"/>
              <a:t>tromboemboli</a:t>
            </a:r>
            <a:r>
              <a:rPr lang="tr-TR" sz="2400" dirty="0" smtClean="0"/>
              <a:t> riski)</a:t>
            </a:r>
            <a:endParaRPr lang="tr-TR" sz="2400" dirty="0"/>
          </a:p>
        </p:txBody>
      </p:sp>
      <p:pic>
        <p:nvPicPr>
          <p:cNvPr id="3" name="Resim 2"/>
          <p:cNvPicPr>
            <a:picLocks noChangeAspect="1"/>
          </p:cNvPicPr>
          <p:nvPr/>
        </p:nvPicPr>
        <p:blipFill>
          <a:blip r:embed="rId8"/>
          <a:stretch>
            <a:fillRect/>
          </a:stretch>
        </p:blipFill>
        <p:spPr>
          <a:xfrm>
            <a:off x="6953693" y="3144580"/>
            <a:ext cx="4899217" cy="1459304"/>
          </a:xfrm>
          <a:prstGeom prst="rect">
            <a:avLst/>
          </a:prstGeom>
        </p:spPr>
      </p:pic>
      <p:sp>
        <p:nvSpPr>
          <p:cNvPr id="7" name="Dikdörtgen 6"/>
          <p:cNvSpPr/>
          <p:nvPr/>
        </p:nvSpPr>
        <p:spPr>
          <a:xfrm>
            <a:off x="361696" y="6376934"/>
            <a:ext cx="11830304" cy="338554"/>
          </a:xfrm>
          <a:prstGeom prst="rect">
            <a:avLst/>
          </a:prstGeom>
        </p:spPr>
        <p:txBody>
          <a:bodyPr wrap="square">
            <a:spAutoFit/>
          </a:bodyPr>
          <a:lstStyle/>
          <a:p>
            <a:r>
              <a:rPr lang="tr-TR" sz="800" dirty="0" err="1"/>
              <a:t>Srivastava</a:t>
            </a:r>
            <a:r>
              <a:rPr lang="tr-TR" sz="800" dirty="0"/>
              <a:t> A, </a:t>
            </a:r>
            <a:r>
              <a:rPr lang="tr-TR" sz="800" dirty="0" err="1"/>
              <a:t>Santagostino</a:t>
            </a:r>
            <a:r>
              <a:rPr lang="tr-TR" sz="800" dirty="0"/>
              <a:t> E, </a:t>
            </a:r>
            <a:r>
              <a:rPr lang="tr-TR" sz="800" dirty="0" err="1"/>
              <a:t>Dougall</a:t>
            </a:r>
            <a:r>
              <a:rPr lang="tr-TR" sz="800" dirty="0"/>
              <a:t> A, Kitchen S, </a:t>
            </a:r>
            <a:r>
              <a:rPr lang="tr-TR" sz="800" dirty="0" err="1"/>
              <a:t>Sutherland</a:t>
            </a:r>
            <a:r>
              <a:rPr lang="tr-TR" sz="800" dirty="0"/>
              <a:t> M, </a:t>
            </a:r>
            <a:r>
              <a:rPr lang="tr-TR" sz="800" dirty="0" err="1"/>
              <a:t>Pipe</a:t>
            </a:r>
            <a:r>
              <a:rPr lang="tr-TR" sz="800" dirty="0"/>
              <a:t> </a:t>
            </a:r>
            <a:r>
              <a:rPr lang="tr-TR" sz="800" dirty="0" err="1"/>
              <a:t>SW,Carcao</a:t>
            </a:r>
            <a:r>
              <a:rPr lang="tr-TR" sz="800" dirty="0"/>
              <a:t> M, </a:t>
            </a:r>
            <a:r>
              <a:rPr lang="tr-TR" sz="800" dirty="0" err="1"/>
              <a:t>Mahlangu</a:t>
            </a:r>
            <a:r>
              <a:rPr lang="tr-TR" sz="800" dirty="0"/>
              <a:t> J, </a:t>
            </a:r>
            <a:r>
              <a:rPr lang="tr-TR" sz="800" dirty="0" err="1"/>
              <a:t>Ragni</a:t>
            </a:r>
            <a:r>
              <a:rPr lang="tr-TR" sz="800" dirty="0"/>
              <a:t> MV, </a:t>
            </a:r>
            <a:r>
              <a:rPr lang="tr-TR" sz="800" dirty="0" err="1"/>
              <a:t>Windyga</a:t>
            </a:r>
            <a:r>
              <a:rPr lang="tr-TR" sz="800" dirty="0"/>
              <a:t> J, </a:t>
            </a:r>
            <a:r>
              <a:rPr lang="tr-TR" sz="800" dirty="0" err="1"/>
              <a:t>Llinás</a:t>
            </a:r>
            <a:r>
              <a:rPr lang="tr-TR" sz="800" dirty="0"/>
              <a:t> A, </a:t>
            </a:r>
            <a:r>
              <a:rPr lang="tr-TR" sz="800" dirty="0" err="1"/>
              <a:t>Goddard</a:t>
            </a:r>
            <a:r>
              <a:rPr lang="tr-TR" sz="800" dirty="0"/>
              <a:t> NJ, </a:t>
            </a:r>
            <a:r>
              <a:rPr lang="tr-TR" sz="800" dirty="0" err="1"/>
              <a:t>MohanR</a:t>
            </a:r>
            <a:r>
              <a:rPr lang="tr-TR" sz="800" dirty="0"/>
              <a:t>, </a:t>
            </a:r>
            <a:r>
              <a:rPr lang="tr-TR" sz="800" dirty="0" err="1"/>
              <a:t>Poonnoose</a:t>
            </a:r>
            <a:r>
              <a:rPr lang="tr-TR" sz="800" dirty="0"/>
              <a:t> PM, </a:t>
            </a:r>
            <a:r>
              <a:rPr lang="tr-TR" sz="800" dirty="0" err="1"/>
              <a:t>Feldman</a:t>
            </a:r>
            <a:r>
              <a:rPr lang="tr-TR" sz="800" dirty="0"/>
              <a:t> BM, </a:t>
            </a:r>
            <a:r>
              <a:rPr lang="tr-TR" sz="800" dirty="0" err="1"/>
              <a:t>Lewis</a:t>
            </a:r>
            <a:r>
              <a:rPr lang="tr-TR" sz="800" dirty="0"/>
              <a:t> SZ, </a:t>
            </a:r>
            <a:r>
              <a:rPr lang="tr-TR" sz="800" dirty="0" err="1"/>
              <a:t>van</a:t>
            </a:r>
            <a:r>
              <a:rPr lang="tr-TR" sz="800" dirty="0"/>
              <a:t> den </a:t>
            </a:r>
            <a:r>
              <a:rPr lang="tr-TR" sz="800" dirty="0" err="1"/>
              <a:t>Berg</a:t>
            </a:r>
            <a:r>
              <a:rPr lang="tr-TR" sz="800" dirty="0"/>
              <a:t> HM, Pierce GF,WFH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a:t>
            </a:r>
            <a:r>
              <a:rPr lang="tr-TR" sz="800" dirty="0" err="1"/>
              <a:t>panelists</a:t>
            </a:r>
            <a:r>
              <a:rPr lang="tr-TR" sz="800" dirty="0"/>
              <a:t> </a:t>
            </a:r>
            <a:r>
              <a:rPr lang="tr-TR" sz="800" dirty="0" err="1"/>
              <a:t>and</a:t>
            </a:r>
            <a:r>
              <a:rPr lang="tr-TR" sz="800" dirty="0"/>
              <a:t> </a:t>
            </a:r>
            <a:r>
              <a:rPr lang="tr-TR" sz="800" dirty="0" err="1"/>
              <a:t>coauthors</a:t>
            </a:r>
            <a:r>
              <a:rPr lang="tr-TR" sz="800" dirty="0"/>
              <a:t>. 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3rd </a:t>
            </a:r>
            <a:r>
              <a:rPr lang="tr-TR" sz="800" dirty="0" err="1"/>
              <a:t>edition.Haemophilia</a:t>
            </a:r>
            <a:r>
              <a:rPr lang="tr-TR" sz="800" dirty="0"/>
              <a:t>. 2020;26(</a:t>
            </a:r>
            <a:r>
              <a:rPr lang="tr-TR" sz="800" dirty="0" err="1"/>
              <a:t>Suppl</a:t>
            </a:r>
            <a:r>
              <a:rPr lang="tr-TR" sz="800" dirty="0"/>
              <a:t> 6):</a:t>
            </a:r>
            <a:r>
              <a:rPr lang="tr-TR" sz="800" dirty="0" smtClean="0"/>
              <a:t>1-158. </a:t>
            </a:r>
            <a:endParaRPr lang="tr-TR" sz="1050" dirty="0"/>
          </a:p>
        </p:txBody>
      </p:sp>
      <p:pic>
        <p:nvPicPr>
          <p:cNvPr id="8" name="Resim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5309" y="368784"/>
            <a:ext cx="914400" cy="698597"/>
          </a:xfrm>
          <a:prstGeom prst="rect">
            <a:avLst/>
          </a:prstGeom>
        </p:spPr>
      </p:pic>
    </p:spTree>
    <p:extLst>
      <p:ext uri="{BB962C8B-B14F-4D97-AF65-F5344CB8AC3E}">
        <p14:creationId xmlns:p14="http://schemas.microsoft.com/office/powerpoint/2010/main" val="296439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Planı</a:t>
            </a:r>
            <a:endParaRPr lang="tr-TR" dirty="0"/>
          </a:p>
        </p:txBody>
      </p:sp>
      <p:sp>
        <p:nvSpPr>
          <p:cNvPr id="3" name="İçerik Yer Tutucusu 2"/>
          <p:cNvSpPr>
            <a:spLocks noGrp="1"/>
          </p:cNvSpPr>
          <p:nvPr>
            <p:ph sz="quarter" idx="1"/>
          </p:nvPr>
        </p:nvSpPr>
        <p:spPr/>
        <p:txBody>
          <a:bodyPr>
            <a:normAutofit lnSpcReduction="10000"/>
          </a:bodyPr>
          <a:lstStyle/>
          <a:p>
            <a:r>
              <a:rPr lang="tr-TR" dirty="0" smtClean="0"/>
              <a:t>Giriş, inhibitör nedir? </a:t>
            </a:r>
          </a:p>
          <a:p>
            <a:r>
              <a:rPr lang="tr-TR" dirty="0" smtClean="0"/>
              <a:t>İnhibitör kavramları </a:t>
            </a:r>
          </a:p>
          <a:p>
            <a:r>
              <a:rPr lang="tr-TR" dirty="0"/>
              <a:t>Nasıl gelişir</a:t>
            </a:r>
            <a:r>
              <a:rPr lang="tr-TR" dirty="0" smtClean="0"/>
              <a:t>? G</a:t>
            </a:r>
            <a:r>
              <a:rPr lang="en-US" dirty="0" err="1" smtClean="0"/>
              <a:t>elişimini</a:t>
            </a:r>
            <a:r>
              <a:rPr lang="en-US" dirty="0" smtClean="0"/>
              <a:t> </a:t>
            </a:r>
            <a:r>
              <a:rPr lang="en-US" dirty="0" err="1" smtClean="0"/>
              <a:t>etkileyen</a:t>
            </a:r>
            <a:r>
              <a:rPr lang="en-US" dirty="0" smtClean="0"/>
              <a:t> </a:t>
            </a:r>
            <a:r>
              <a:rPr lang="en-US" dirty="0" err="1" smtClean="0"/>
              <a:t>faktörler</a:t>
            </a:r>
            <a:r>
              <a:rPr lang="tr-TR" dirty="0" smtClean="0"/>
              <a:t> nelerdir? </a:t>
            </a:r>
          </a:p>
          <a:p>
            <a:r>
              <a:rPr lang="tr-TR" dirty="0" smtClean="0"/>
              <a:t>İnhibitörden ne zaman şüphe edilir?</a:t>
            </a:r>
          </a:p>
          <a:p>
            <a:r>
              <a:rPr lang="tr-TR" dirty="0" err="1" smtClean="0"/>
              <a:t>İnhibitörlü</a:t>
            </a:r>
            <a:r>
              <a:rPr lang="tr-TR" dirty="0" smtClean="0"/>
              <a:t> hastada yaklaşım </a:t>
            </a:r>
          </a:p>
          <a:p>
            <a:r>
              <a:rPr lang="tr-TR" dirty="0" err="1" smtClean="0"/>
              <a:t>İmmun</a:t>
            </a:r>
            <a:r>
              <a:rPr lang="tr-TR" dirty="0" smtClean="0"/>
              <a:t> tolerans tedavisi</a:t>
            </a:r>
          </a:p>
          <a:p>
            <a:r>
              <a:rPr lang="tr-TR" dirty="0" err="1" smtClean="0"/>
              <a:t>İnhibitörlü</a:t>
            </a:r>
            <a:r>
              <a:rPr lang="tr-TR" dirty="0" smtClean="0"/>
              <a:t> hastada akut kanama tedavisi</a:t>
            </a:r>
          </a:p>
          <a:p>
            <a:r>
              <a:rPr lang="tr-TR" dirty="0" err="1"/>
              <a:t>İnhibitörlü</a:t>
            </a:r>
            <a:r>
              <a:rPr lang="tr-TR" dirty="0"/>
              <a:t> hastada </a:t>
            </a:r>
            <a:r>
              <a:rPr lang="tr-TR" dirty="0" smtClean="0"/>
              <a:t>korunma tedavisi</a:t>
            </a:r>
          </a:p>
          <a:p>
            <a:r>
              <a:rPr lang="tr-TR" sz="2800" dirty="0"/>
              <a:t>İnhibitör düzeyine ne sıklıkta, kimlere bakalım ?</a:t>
            </a:r>
            <a:endParaRPr lang="tr-TR" dirty="0" smtClean="0"/>
          </a:p>
          <a:p>
            <a:r>
              <a:rPr lang="tr-TR" dirty="0" smtClean="0"/>
              <a:t>Sonuç</a:t>
            </a:r>
            <a:endParaRPr lang="tr-TR" dirty="0"/>
          </a:p>
          <a:p>
            <a:endParaRPr lang="tr-TR" dirty="0"/>
          </a:p>
        </p:txBody>
      </p:sp>
    </p:spTree>
    <p:extLst>
      <p:ext uri="{BB962C8B-B14F-4D97-AF65-F5344CB8AC3E}">
        <p14:creationId xmlns:p14="http://schemas.microsoft.com/office/powerpoint/2010/main" val="3224766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133" y="194733"/>
            <a:ext cx="11781536" cy="758952"/>
          </a:xfrm>
        </p:spPr>
        <p:txBody>
          <a:bodyPr>
            <a:normAutofit fontScale="90000"/>
          </a:bodyPr>
          <a:lstStyle/>
          <a:p>
            <a:r>
              <a:rPr lang="en-GB" sz="3600" dirty="0">
                <a:latin typeface="Calibri"/>
              </a:rPr>
              <a:t>Mim8: </a:t>
            </a:r>
            <a:r>
              <a:rPr lang="en-US" sz="3600" dirty="0" err="1">
                <a:latin typeface="Calibri"/>
                <a:ea typeface="Calibri"/>
                <a:cs typeface="Calibri"/>
              </a:rPr>
              <a:t>emicizumab'dan</a:t>
            </a:r>
            <a:r>
              <a:rPr lang="en-US" sz="3600" dirty="0">
                <a:latin typeface="Calibri"/>
                <a:ea typeface="Calibri"/>
                <a:cs typeface="Calibri"/>
              </a:rPr>
              <a:t> </a:t>
            </a:r>
            <a:r>
              <a:rPr lang="en-US" sz="3600" dirty="0" err="1">
                <a:latin typeface="Calibri"/>
                <a:ea typeface="Calibri"/>
                <a:cs typeface="Calibri"/>
              </a:rPr>
              <a:t>yaklaşık</a:t>
            </a:r>
            <a:r>
              <a:rPr lang="en-US" sz="3600" dirty="0">
                <a:latin typeface="Calibri"/>
                <a:ea typeface="Calibri"/>
                <a:cs typeface="Calibri"/>
              </a:rPr>
              <a:t> 15 </a:t>
            </a:r>
            <a:r>
              <a:rPr lang="en-US" sz="3600" dirty="0" err="1">
                <a:latin typeface="Calibri"/>
                <a:ea typeface="Calibri"/>
                <a:cs typeface="Calibri"/>
              </a:rPr>
              <a:t>kat</a:t>
            </a:r>
            <a:r>
              <a:rPr lang="en-US" sz="3600" dirty="0">
                <a:latin typeface="Calibri"/>
                <a:ea typeface="Calibri"/>
                <a:cs typeface="Calibri"/>
              </a:rPr>
              <a:t> </a:t>
            </a:r>
            <a:r>
              <a:rPr lang="en-US" sz="3600" dirty="0" err="1">
                <a:latin typeface="Calibri"/>
                <a:ea typeface="Calibri"/>
                <a:cs typeface="Calibri"/>
              </a:rPr>
              <a:t>daha</a:t>
            </a:r>
            <a:r>
              <a:rPr lang="en-US" sz="3600" dirty="0">
                <a:latin typeface="Calibri"/>
                <a:ea typeface="Calibri"/>
                <a:cs typeface="Calibri"/>
              </a:rPr>
              <a:t> </a:t>
            </a:r>
            <a:r>
              <a:rPr lang="en-US" sz="3600" dirty="0" err="1">
                <a:latin typeface="Calibri"/>
                <a:ea typeface="Calibri"/>
                <a:cs typeface="Calibri"/>
              </a:rPr>
              <a:t>güçlü</a:t>
            </a:r>
            <a:r>
              <a:rPr lang="en-US" sz="3600" dirty="0">
                <a:latin typeface="Calibri"/>
                <a:ea typeface="Calibri"/>
                <a:cs typeface="Calibri"/>
              </a:rPr>
              <a:t> </a:t>
            </a:r>
            <a:r>
              <a:rPr lang="en-US" sz="3600" dirty="0" err="1">
                <a:latin typeface="Calibri"/>
                <a:ea typeface="Calibri"/>
                <a:cs typeface="Calibri"/>
              </a:rPr>
              <a:t>olan</a:t>
            </a:r>
            <a:r>
              <a:rPr lang="en-US" sz="3600" dirty="0">
                <a:latin typeface="Calibri"/>
                <a:ea typeface="Calibri"/>
                <a:cs typeface="Calibri"/>
              </a:rPr>
              <a:t> FVIII </a:t>
            </a:r>
            <a:r>
              <a:rPr lang="tr-TR" sz="3600" dirty="0" err="1">
                <a:latin typeface="Calibri"/>
                <a:ea typeface="Calibri"/>
                <a:cs typeface="Calibri"/>
              </a:rPr>
              <a:t>mimetik</a:t>
            </a:r>
            <a:endParaRPr lang="tr-TR" dirty="0"/>
          </a:p>
        </p:txBody>
      </p:sp>
      <p:sp>
        <p:nvSpPr>
          <p:cNvPr id="3" name="Content Placeholder 4">
            <a:extLst>
              <a:ext uri="{FF2B5EF4-FFF2-40B4-BE49-F238E27FC236}">
                <a16:creationId xmlns:a16="http://schemas.microsoft.com/office/drawing/2014/main" id="{66ABF738-428A-E5C9-80CC-EF81D4867AB5}"/>
              </a:ext>
            </a:extLst>
          </p:cNvPr>
          <p:cNvSpPr txBox="1">
            <a:spLocks/>
          </p:cNvSpPr>
          <p:nvPr/>
        </p:nvSpPr>
        <p:spPr>
          <a:xfrm>
            <a:off x="604674" y="1511912"/>
            <a:ext cx="10877529" cy="852755"/>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800" dirty="0"/>
              <a:t>FRONTIER: </a:t>
            </a:r>
            <a:r>
              <a:rPr lang="tr-TR" sz="1800" dirty="0"/>
              <a:t>faz 3 çalışma, </a:t>
            </a:r>
            <a:r>
              <a:rPr lang="en-GB" altLang="en-US" sz="1800" dirty="0">
                <a:latin typeface="Calibri"/>
              </a:rPr>
              <a:t>≥12 </a:t>
            </a:r>
            <a:r>
              <a:rPr lang="tr-TR" altLang="en-US" sz="1800" dirty="0">
                <a:latin typeface="Calibri"/>
              </a:rPr>
              <a:t>yaş </a:t>
            </a:r>
            <a:r>
              <a:rPr lang="tr-TR" altLang="en-US" sz="1800" dirty="0" err="1">
                <a:latin typeface="Calibri"/>
              </a:rPr>
              <a:t>inhibitörlü</a:t>
            </a:r>
            <a:r>
              <a:rPr lang="tr-TR" altLang="en-US" sz="1800" dirty="0">
                <a:latin typeface="Calibri"/>
              </a:rPr>
              <a:t> ve </a:t>
            </a:r>
            <a:r>
              <a:rPr lang="tr-TR" altLang="en-US" sz="1800" dirty="0" err="1">
                <a:latin typeface="Calibri"/>
              </a:rPr>
              <a:t>inhibitörsüz</a:t>
            </a:r>
            <a:r>
              <a:rPr lang="tr-TR" altLang="en-US" sz="1800" dirty="0">
                <a:latin typeface="Calibri"/>
              </a:rPr>
              <a:t> hemofili A </a:t>
            </a:r>
          </a:p>
          <a:p>
            <a:endParaRPr lang="en-US" sz="1800" dirty="0"/>
          </a:p>
        </p:txBody>
      </p:sp>
      <p:sp>
        <p:nvSpPr>
          <p:cNvPr id="4" name="TextBox 19">
            <a:extLst>
              <a:ext uri="{FF2B5EF4-FFF2-40B4-BE49-F238E27FC236}">
                <a16:creationId xmlns:a16="http://schemas.microsoft.com/office/drawing/2014/main" id="{CADDDD87-AF40-A6EB-34AD-0D1A48F6072F}"/>
              </a:ext>
            </a:extLst>
          </p:cNvPr>
          <p:cNvSpPr txBox="1"/>
          <p:nvPr/>
        </p:nvSpPr>
        <p:spPr bwMode="auto">
          <a:xfrm>
            <a:off x="430304" y="2445844"/>
            <a:ext cx="5276229" cy="126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40" tIns="45720" rIns="91440" bIns="45720" rtlCol="0" anchor="t">
            <a:spAutoFit/>
          </a:bodyPr>
          <a:lstStyle/>
          <a:p>
            <a:pPr lvl="0" eaLnBrk="0" fontAlgn="base" hangingPunct="0">
              <a:lnSpc>
                <a:spcPct val="90000"/>
              </a:lnSpc>
              <a:spcBef>
                <a:spcPct val="0"/>
              </a:spcBef>
              <a:spcAft>
                <a:spcPts val="700"/>
              </a:spcAft>
              <a:defRPr/>
            </a:pPr>
            <a:r>
              <a:rPr lang="en-US" sz="2400" b="1" dirty="0" err="1">
                <a:solidFill>
                  <a:srgbClr val="E1471D"/>
                </a:solidFill>
                <a:latin typeface="Calibri"/>
                <a:ea typeface="Calibri"/>
                <a:cs typeface="Arial"/>
              </a:rPr>
              <a:t>Temel</a:t>
            </a:r>
            <a:r>
              <a:rPr lang="en-US" sz="2400" b="1" dirty="0">
                <a:solidFill>
                  <a:srgbClr val="E1471D"/>
                </a:solidFill>
                <a:latin typeface="Calibri"/>
                <a:ea typeface="Calibri"/>
                <a:cs typeface="Arial"/>
              </a:rPr>
              <a:t> </a:t>
            </a:r>
            <a:r>
              <a:rPr lang="en-US" sz="2400" b="1" dirty="0" err="1">
                <a:solidFill>
                  <a:srgbClr val="E1471D"/>
                </a:solidFill>
                <a:latin typeface="Calibri"/>
                <a:ea typeface="Calibri"/>
                <a:cs typeface="Arial"/>
              </a:rPr>
              <a:t>Özellikler</a:t>
            </a:r>
            <a:r>
              <a:rPr lang="en-US" sz="2400" b="1" dirty="0">
                <a:solidFill>
                  <a:srgbClr val="E1471D"/>
                </a:solidFill>
                <a:latin typeface="Calibri"/>
                <a:ea typeface="Calibri"/>
                <a:cs typeface="Arial"/>
              </a:rPr>
              <a:t>: </a:t>
            </a:r>
            <a:r>
              <a:rPr lang="en-US" sz="2400" b="1" dirty="0" err="1">
                <a:latin typeface="Calibri"/>
                <a:ea typeface="Calibri"/>
                <a:cs typeface="Arial"/>
              </a:rPr>
              <a:t>Kol</a:t>
            </a:r>
            <a:r>
              <a:rPr lang="en-US" sz="2400" b="1" dirty="0">
                <a:latin typeface="Calibri"/>
                <a:ea typeface="Calibri"/>
                <a:cs typeface="Arial"/>
              </a:rPr>
              <a:t> 1 vs 2a vs 2b</a:t>
            </a:r>
          </a:p>
          <a:p>
            <a:pPr lvl="0" eaLnBrk="0" fontAlgn="base" hangingPunct="0">
              <a:lnSpc>
                <a:spcPct val="90000"/>
              </a:lnSpc>
              <a:spcBef>
                <a:spcPct val="0"/>
              </a:spcBef>
              <a:spcAft>
                <a:spcPts val="700"/>
              </a:spcAft>
              <a:defRPr/>
            </a:pPr>
            <a:r>
              <a:rPr lang="en-US" sz="2400" b="1" dirty="0" err="1">
                <a:latin typeface="Calibri"/>
                <a:ea typeface="Calibri"/>
                <a:cs typeface="Arial"/>
              </a:rPr>
              <a:t>Şiddetli</a:t>
            </a:r>
            <a:r>
              <a:rPr lang="en-US" sz="2400" b="1" dirty="0">
                <a:latin typeface="Calibri"/>
                <a:ea typeface="Calibri"/>
                <a:cs typeface="Arial"/>
              </a:rPr>
              <a:t> HA: %70,6 vs %76,2 vs %80,0</a:t>
            </a:r>
          </a:p>
          <a:p>
            <a:pPr lvl="0" eaLnBrk="0" fontAlgn="base" hangingPunct="0">
              <a:lnSpc>
                <a:spcPct val="90000"/>
              </a:lnSpc>
              <a:spcBef>
                <a:spcPct val="0"/>
              </a:spcBef>
              <a:spcAft>
                <a:spcPts val="700"/>
              </a:spcAft>
              <a:defRPr/>
            </a:pPr>
            <a:r>
              <a:rPr lang="en-US" sz="2400" b="1" dirty="0">
                <a:latin typeface="Calibri"/>
                <a:ea typeface="Calibri"/>
                <a:cs typeface="Arial"/>
              </a:rPr>
              <a:t>FVIII </a:t>
            </a:r>
            <a:r>
              <a:rPr lang="en-US" sz="2400" b="1" dirty="0" err="1">
                <a:latin typeface="Calibri"/>
                <a:ea typeface="Calibri"/>
                <a:cs typeface="Arial"/>
              </a:rPr>
              <a:t>inhibitör</a:t>
            </a:r>
            <a:r>
              <a:rPr lang="en-US" sz="2400" b="1" dirty="0">
                <a:latin typeface="Calibri"/>
                <a:ea typeface="Calibri"/>
                <a:cs typeface="Arial"/>
              </a:rPr>
              <a:t>: </a:t>
            </a:r>
            <a:r>
              <a:rPr lang="en-US" sz="2400" b="1" dirty="0">
                <a:solidFill>
                  <a:schemeClr val="accent1"/>
                </a:solidFill>
                <a:latin typeface="Calibri"/>
                <a:ea typeface="Calibri"/>
                <a:cs typeface="Arial"/>
              </a:rPr>
              <a:t>%47,0 vs %47,6 vs %45,0</a:t>
            </a:r>
            <a:endParaRPr kumimoji="0" lang="en-US" sz="2400" i="0" u="none" strike="noStrike" kern="1200" cap="none" spc="0" normalizeH="0" baseline="0" noProof="0" dirty="0">
              <a:ln>
                <a:noFill/>
              </a:ln>
              <a:solidFill>
                <a:schemeClr val="accent1"/>
              </a:solidFill>
              <a:effectLst/>
              <a:uLnTx/>
              <a:uFillTx/>
              <a:latin typeface="Calibri"/>
              <a:ea typeface="Calibri"/>
              <a:cs typeface="Arial"/>
            </a:endParaRPr>
          </a:p>
        </p:txBody>
      </p:sp>
      <p:sp>
        <p:nvSpPr>
          <p:cNvPr id="5" name="TextBox 8">
            <a:extLst>
              <a:ext uri="{FF2B5EF4-FFF2-40B4-BE49-F238E27FC236}">
                <a16:creationId xmlns:a16="http://schemas.microsoft.com/office/drawing/2014/main" id="{B5F280DE-B4F3-31AB-6FE2-2C342FC8A116}"/>
              </a:ext>
            </a:extLst>
          </p:cNvPr>
          <p:cNvSpPr txBox="1"/>
          <p:nvPr/>
        </p:nvSpPr>
        <p:spPr bwMode="auto">
          <a:xfrm>
            <a:off x="6173868" y="2495601"/>
            <a:ext cx="53650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1" dirty="0" err="1">
                <a:latin typeface="Calibri" panose="020F0502020204030204" pitchFamily="34" charset="0"/>
              </a:rPr>
              <a:t>Tedavi</a:t>
            </a:r>
            <a:r>
              <a:rPr lang="en-US" sz="1600" b="1" dirty="0">
                <a:latin typeface="Calibri" panose="020F0502020204030204" pitchFamily="34" charset="0"/>
              </a:rPr>
              <a:t> </a:t>
            </a:r>
            <a:r>
              <a:rPr lang="en-US" sz="1600" b="1" dirty="0" err="1">
                <a:latin typeface="Calibri" panose="020F0502020204030204" pitchFamily="34" charset="0"/>
              </a:rPr>
              <a:t>Edilen</a:t>
            </a:r>
            <a:r>
              <a:rPr lang="en-US" sz="1600" b="1" dirty="0">
                <a:latin typeface="Calibri" panose="020F0502020204030204" pitchFamily="34" charset="0"/>
              </a:rPr>
              <a:t> </a:t>
            </a:r>
            <a:r>
              <a:rPr lang="en-US" sz="1600" b="1" dirty="0" err="1">
                <a:latin typeface="Calibri" panose="020F0502020204030204" pitchFamily="34" charset="0"/>
              </a:rPr>
              <a:t>Kanamalar</a:t>
            </a:r>
            <a:r>
              <a:rPr lang="en-US" sz="1600" b="1" dirty="0">
                <a:latin typeface="Calibri" panose="020F0502020204030204" pitchFamily="34" charset="0"/>
              </a:rPr>
              <a:t> </a:t>
            </a:r>
            <a:r>
              <a:rPr lang="en-US" sz="1600" b="1" dirty="0" err="1">
                <a:latin typeface="Calibri" panose="020F0502020204030204" pitchFamily="34" charset="0"/>
              </a:rPr>
              <a:t>için</a:t>
            </a:r>
            <a:r>
              <a:rPr lang="en-US" sz="1600" b="1" dirty="0">
                <a:latin typeface="Calibri" panose="020F0502020204030204" pitchFamily="34" charset="0"/>
              </a:rPr>
              <a:t> </a:t>
            </a:r>
            <a:r>
              <a:rPr lang="en-US" sz="1600" b="1" dirty="0" err="1">
                <a:latin typeface="Calibri" panose="020F0502020204030204" pitchFamily="34" charset="0"/>
              </a:rPr>
              <a:t>Tahmini</a:t>
            </a:r>
            <a:r>
              <a:rPr lang="en-US" sz="1600" b="1" dirty="0">
                <a:latin typeface="Calibri" panose="020F0502020204030204" pitchFamily="34" charset="0"/>
              </a:rPr>
              <a:t> </a:t>
            </a:r>
            <a:r>
              <a:rPr lang="en-US" sz="1600" b="1" dirty="0" err="1">
                <a:latin typeface="Calibri" panose="020F0502020204030204" pitchFamily="34" charset="0"/>
              </a:rPr>
              <a:t>Ortalama</a:t>
            </a:r>
            <a:r>
              <a:rPr lang="en-US" sz="1600" b="1" dirty="0">
                <a:latin typeface="Calibri" panose="020F0502020204030204" pitchFamily="34" charset="0"/>
              </a:rPr>
              <a:t> ABR (%95 CI):</a:t>
            </a:r>
          </a:p>
          <a:p>
            <a:pPr algn="ctr">
              <a:lnSpc>
                <a:spcPct val="100000"/>
              </a:lnSpc>
              <a:spcAft>
                <a:spcPct val="0"/>
              </a:spcAft>
              <a:buClrTx/>
              <a:buFontTx/>
              <a:buNone/>
            </a:pPr>
            <a:r>
              <a:rPr lang="en-US" sz="1600" b="1" dirty="0" err="1">
                <a:latin typeface="Calibri" panose="020F0502020204030204" pitchFamily="34" charset="0"/>
              </a:rPr>
              <a:t>Önceki</a:t>
            </a:r>
            <a:r>
              <a:rPr lang="en-US" sz="1600" b="1" dirty="0">
                <a:latin typeface="Calibri" panose="020F0502020204030204" pitchFamily="34" charset="0"/>
              </a:rPr>
              <a:t> </a:t>
            </a:r>
            <a:r>
              <a:rPr lang="en-US" sz="1600" b="1" dirty="0" err="1">
                <a:latin typeface="Calibri" panose="020F0502020204030204" pitchFamily="34" charset="0"/>
              </a:rPr>
              <a:t>Çalışma</a:t>
            </a:r>
            <a:r>
              <a:rPr lang="en-US" sz="1600" b="1" dirty="0">
                <a:latin typeface="Calibri" panose="020F0502020204030204" pitchFamily="34" charset="0"/>
              </a:rPr>
              <a:t> </a:t>
            </a:r>
            <a:r>
              <a:rPr lang="tr-TR" sz="1600" b="1" dirty="0">
                <a:latin typeface="Calibri" panose="020F0502020204030204" pitchFamily="34" charset="0"/>
              </a:rPr>
              <a:t>Kanadıkça </a:t>
            </a:r>
            <a:r>
              <a:rPr lang="en-US" sz="1600" b="1" dirty="0" err="1">
                <a:latin typeface="Calibri" panose="020F0502020204030204" pitchFamily="34" charset="0"/>
              </a:rPr>
              <a:t>Tedavi</a:t>
            </a:r>
            <a:r>
              <a:rPr lang="en-US" sz="1600" b="1" dirty="0">
                <a:latin typeface="Calibri" panose="020F0502020204030204" pitchFamily="34" charset="0"/>
              </a:rPr>
              <a:t> </a:t>
            </a:r>
            <a:r>
              <a:rPr lang="en-US" sz="1600" b="1" dirty="0" err="1">
                <a:latin typeface="Calibri" panose="020F0502020204030204" pitchFamily="34" charset="0"/>
              </a:rPr>
              <a:t>Grubu</a:t>
            </a:r>
            <a:endParaRPr lang="en-US" sz="1600" b="1" dirty="0">
              <a:latin typeface="Calibri" panose="020F0502020204030204"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62" y="3098800"/>
            <a:ext cx="5512471" cy="3115733"/>
          </a:xfrm>
          <a:prstGeom prst="rect">
            <a:avLst/>
          </a:prstGeom>
        </p:spPr>
      </p:pic>
      <p:sp>
        <p:nvSpPr>
          <p:cNvPr id="8" name="Text Box 11">
            <a:extLst>
              <a:ext uri="{FF2B5EF4-FFF2-40B4-BE49-F238E27FC236}">
                <a16:creationId xmlns:a16="http://schemas.microsoft.com/office/drawing/2014/main" id="{4D40943C-8ACE-ECEE-4666-4D8BA6BB7A20}"/>
              </a:ext>
            </a:extLst>
          </p:cNvPr>
          <p:cNvSpPr txBox="1">
            <a:spLocks noChangeArrowheads="1"/>
          </p:cNvSpPr>
          <p:nvPr/>
        </p:nvSpPr>
        <p:spPr bwMode="auto">
          <a:xfrm>
            <a:off x="414340" y="6359364"/>
            <a:ext cx="6592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Mancuso. </a:t>
            </a:r>
            <a:r>
              <a:rPr lang="en-US" altLang="en-US" sz="1200" dirty="0">
                <a:solidFill>
                  <a:srgbClr val="455560"/>
                </a:solidFill>
                <a:latin typeface="Calibri" panose="020F0502020204030204" pitchFamily="34" charset="0"/>
                <a:cs typeface="Arial" panose="020B0604020202020204" pitchFamily="34" charset="0"/>
              </a:rPr>
              <a:t>ISTH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2024. </a:t>
            </a:r>
            <a:r>
              <a:rPr lang="en-US" altLang="en-US" sz="1200" dirty="0">
                <a:solidFill>
                  <a:srgbClr val="455560"/>
                </a:solidFill>
                <a:latin typeface="Calibri" panose="020F0502020204030204" pitchFamily="34" charset="0"/>
                <a:cs typeface="Arial" panose="020B0604020202020204" pitchFamily="34" charset="0"/>
              </a:rPr>
              <a:t>Abstr LB 01.5.</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p>
        </p:txBody>
      </p:sp>
    </p:spTree>
    <p:extLst>
      <p:ext uri="{BB962C8B-B14F-4D97-AF65-F5344CB8AC3E}">
        <p14:creationId xmlns:p14="http://schemas.microsoft.com/office/powerpoint/2010/main" val="1844417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EAE3-1D41-4C54-BD0D-05EFB4CDE70A}"/>
              </a:ext>
            </a:extLst>
          </p:cNvPr>
          <p:cNvSpPr>
            <a:spLocks noGrp="1"/>
          </p:cNvSpPr>
          <p:nvPr>
            <p:ph type="title"/>
          </p:nvPr>
        </p:nvSpPr>
        <p:spPr/>
        <p:txBody>
          <a:bodyPr>
            <a:normAutofit fontScale="90000"/>
          </a:bodyPr>
          <a:lstStyle/>
          <a:p>
            <a:r>
              <a:rPr lang="en-US" dirty="0" err="1">
                <a:solidFill>
                  <a:srgbClr val="455560"/>
                </a:solidFill>
                <a:sym typeface="Calibri"/>
              </a:rPr>
              <a:t>Faktör</a:t>
            </a:r>
            <a:r>
              <a:rPr lang="en-US" dirty="0">
                <a:solidFill>
                  <a:srgbClr val="455560"/>
                </a:solidFill>
                <a:sym typeface="Calibri"/>
              </a:rPr>
              <a:t> </a:t>
            </a:r>
            <a:r>
              <a:rPr lang="en-US" dirty="0" err="1">
                <a:solidFill>
                  <a:srgbClr val="455560"/>
                </a:solidFill>
                <a:sym typeface="Calibri"/>
              </a:rPr>
              <a:t>Dışı</a:t>
            </a:r>
            <a:r>
              <a:rPr lang="en-US" dirty="0">
                <a:solidFill>
                  <a:srgbClr val="455560"/>
                </a:solidFill>
                <a:sym typeface="Calibri"/>
              </a:rPr>
              <a:t> </a:t>
            </a:r>
            <a:r>
              <a:rPr lang="en-US" dirty="0" err="1">
                <a:solidFill>
                  <a:srgbClr val="455560"/>
                </a:solidFill>
                <a:sym typeface="Calibri"/>
              </a:rPr>
              <a:t>Replasman</a:t>
            </a:r>
            <a:r>
              <a:rPr lang="en-US" dirty="0">
                <a:solidFill>
                  <a:srgbClr val="455560"/>
                </a:solidFill>
                <a:sym typeface="Calibri"/>
              </a:rPr>
              <a:t> </a:t>
            </a:r>
            <a:r>
              <a:rPr lang="en-US" dirty="0" err="1">
                <a:solidFill>
                  <a:srgbClr val="455560"/>
                </a:solidFill>
                <a:sym typeface="Calibri"/>
              </a:rPr>
              <a:t>Tedavisi</a:t>
            </a:r>
            <a:r>
              <a:rPr lang="en-US" dirty="0">
                <a:solidFill>
                  <a:srgbClr val="455560"/>
                </a:solidFill>
                <a:sym typeface="Calibri"/>
              </a:rPr>
              <a:t>: </a:t>
            </a:r>
            <a:r>
              <a:rPr lang="en-US" dirty="0" err="1">
                <a:solidFill>
                  <a:srgbClr val="455560"/>
                </a:solidFill>
                <a:sym typeface="Calibri"/>
              </a:rPr>
              <a:t>Yeniden</a:t>
            </a:r>
            <a:r>
              <a:rPr lang="en-US" dirty="0">
                <a:solidFill>
                  <a:srgbClr val="455560"/>
                </a:solidFill>
                <a:sym typeface="Calibri"/>
              </a:rPr>
              <a:t> </a:t>
            </a:r>
            <a:r>
              <a:rPr lang="en-US" dirty="0" err="1">
                <a:solidFill>
                  <a:srgbClr val="455560"/>
                </a:solidFill>
                <a:sym typeface="Calibri"/>
              </a:rPr>
              <a:t>Dengeleme</a:t>
            </a:r>
            <a:r>
              <a:rPr lang="en-US" dirty="0">
                <a:solidFill>
                  <a:srgbClr val="455560"/>
                </a:solidFill>
                <a:sym typeface="Calibri"/>
              </a:rPr>
              <a:t> </a:t>
            </a:r>
            <a:r>
              <a:rPr lang="en-US" dirty="0" err="1">
                <a:solidFill>
                  <a:srgbClr val="455560"/>
                </a:solidFill>
                <a:sym typeface="Calibri"/>
              </a:rPr>
              <a:t>Tedavileri</a:t>
            </a:r>
            <a:endParaRPr lang="en-US" sz="4000" dirty="0"/>
          </a:p>
        </p:txBody>
      </p:sp>
      <p:sp>
        <p:nvSpPr>
          <p:cNvPr id="15" name="TextBox 14">
            <a:extLst>
              <a:ext uri="{FF2B5EF4-FFF2-40B4-BE49-F238E27FC236}">
                <a16:creationId xmlns:a16="http://schemas.microsoft.com/office/drawing/2014/main" id="{29B4CB31-87AC-413E-B240-1144D20E70B1}"/>
              </a:ext>
            </a:extLst>
          </p:cNvPr>
          <p:cNvSpPr txBox="1"/>
          <p:nvPr/>
        </p:nvSpPr>
        <p:spPr bwMode="auto">
          <a:xfrm>
            <a:off x="8772634" y="1823613"/>
            <a:ext cx="998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Hemo</a:t>
            </a:r>
            <a:r>
              <a:rPr kumimoji="0" 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fili</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Isosceles Triangle 2">
            <a:extLst>
              <a:ext uri="{FF2B5EF4-FFF2-40B4-BE49-F238E27FC236}">
                <a16:creationId xmlns:a16="http://schemas.microsoft.com/office/drawing/2014/main" id="{16B3D9CA-9286-4605-946C-F201CC12EC49}"/>
              </a:ext>
            </a:extLst>
          </p:cNvPr>
          <p:cNvSpPr/>
          <p:nvPr/>
        </p:nvSpPr>
        <p:spPr bwMode="auto">
          <a:xfrm>
            <a:off x="8878628" y="2893132"/>
            <a:ext cx="475379" cy="485325"/>
          </a:xfrm>
          <a:prstGeom prst="triangl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F13BC498-79C3-42C5-B2F3-415400CD2AF7}"/>
              </a:ext>
            </a:extLst>
          </p:cNvPr>
          <p:cNvSpPr/>
          <p:nvPr/>
        </p:nvSpPr>
        <p:spPr bwMode="auto">
          <a:xfrm rot="1030768">
            <a:off x="8003134" y="2893876"/>
            <a:ext cx="2226366" cy="72551"/>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CA50D63-4D89-464B-9C9F-F7A01EB1CAAC}"/>
              </a:ext>
            </a:extLst>
          </p:cNvPr>
          <p:cNvSpPr/>
          <p:nvPr/>
        </p:nvSpPr>
        <p:spPr bwMode="auto">
          <a:xfrm>
            <a:off x="7544451" y="2400299"/>
            <a:ext cx="995265" cy="281462"/>
          </a:xfrm>
          <a:prstGeom prst="rect">
            <a:avLst/>
          </a:prstGeom>
          <a:solidFill>
            <a:schemeClr val="accent1"/>
          </a:solidFill>
          <a:ln w="0">
            <a:solidFill>
              <a:schemeClr val="bg1"/>
            </a:solidFill>
            <a:miter lim="800000"/>
            <a:headEnd/>
            <a:tailEnd/>
          </a:ln>
        </p:spPr>
        <p:txBody>
          <a:bodyPr rtlCol="0" anchor="ctr"/>
          <a:lstStyle/>
          <a:p>
            <a:pPr lvl="0" algn="ctr">
              <a:spcBef>
                <a:spcPct val="35000"/>
              </a:spcBef>
              <a:spcAft>
                <a:spcPct val="25000"/>
              </a:spcAft>
              <a:buClr>
                <a:srgbClr val="015873"/>
              </a:buClr>
              <a:defRPr/>
            </a:pPr>
            <a:r>
              <a:rPr lang="tr-TR" sz="1400" dirty="0">
                <a:solidFill>
                  <a:srgbClr val="FFFFFF"/>
                </a:solidFill>
                <a:latin typeface="Calibri" panose="020F0502020204030204" pitchFamily="34" charset="0"/>
                <a:cs typeface="Arial" panose="020B0604020202020204" pitchFamily="34" charset="0"/>
              </a:rPr>
              <a:t>Pıhtılaşma</a:t>
            </a:r>
            <a:endParaRPr lang="en-US" sz="1400" dirty="0">
              <a:solidFill>
                <a:srgbClr val="FFFFFF"/>
              </a:solidFill>
              <a:latin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9F30499-3455-482F-B3EC-FEB7FA879054}"/>
              </a:ext>
            </a:extLst>
          </p:cNvPr>
          <p:cNvSpPr/>
          <p:nvPr/>
        </p:nvSpPr>
        <p:spPr bwMode="auto">
          <a:xfrm>
            <a:off x="9732610" y="3085662"/>
            <a:ext cx="995265" cy="281462"/>
          </a:xfrm>
          <a:prstGeom prst="rect">
            <a:avLst/>
          </a:prstGeom>
          <a:solidFill>
            <a:schemeClr val="accent1"/>
          </a:solidFill>
          <a:ln w="0">
            <a:solidFill>
              <a:schemeClr val="bg1"/>
            </a:solidFill>
            <a:miter lim="800000"/>
            <a:headEnd/>
            <a:tailEnd/>
          </a:ln>
        </p:spPr>
        <p:txBody>
          <a:bodyPr rtlCol="0" anchor="ctr"/>
          <a:lstStyle/>
          <a:p>
            <a:pPr algn="ctr">
              <a:spcBef>
                <a:spcPct val="35000"/>
              </a:spcBef>
              <a:spcAft>
                <a:spcPct val="25000"/>
              </a:spcAft>
              <a:buClr>
                <a:srgbClr val="015873"/>
              </a:buClr>
              <a:defRPr/>
            </a:pPr>
            <a:r>
              <a:rPr lang="tr-TR" sz="1600" dirty="0">
                <a:solidFill>
                  <a:srgbClr val="FFFFFF"/>
                </a:solidFill>
                <a:latin typeface="Calibri" panose="020F0502020204030204" pitchFamily="34" charset="0"/>
                <a:cs typeface="Arial" panose="020B0604020202020204" pitchFamily="34" charset="0"/>
              </a:rPr>
              <a:t>Kanama</a:t>
            </a:r>
            <a:endParaRPr lang="en-US" sz="1600" dirty="0">
              <a:solidFill>
                <a:srgbClr val="FFFFFF"/>
              </a:solidFill>
              <a:latin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8568A8B-1FFA-4AC1-8410-76EB6000563D}"/>
              </a:ext>
            </a:extLst>
          </p:cNvPr>
          <p:cNvCxnSpPr/>
          <p:nvPr/>
        </p:nvCxnSpPr>
        <p:spPr bwMode="auto">
          <a:xfrm>
            <a:off x="6655732" y="3373344"/>
            <a:ext cx="4889242" cy="0"/>
          </a:xfrm>
          <a:prstGeom prst="line">
            <a:avLst/>
          </a:prstGeom>
          <a:noFill/>
          <a:ln w="28575" cap="flat" cmpd="sng" algn="ctr">
            <a:solidFill>
              <a:schemeClr val="bg1"/>
            </a:solidFill>
            <a:prstDash val="solid"/>
            <a:round/>
            <a:headEnd type="none" w="med" len="med"/>
            <a:tailEnd type="none" w="med" len="med"/>
          </a:ln>
          <a:effectLst/>
        </p:spPr>
      </p:cxnSp>
      <p:grpSp>
        <p:nvGrpSpPr>
          <p:cNvPr id="33" name="Group 32">
            <a:extLst>
              <a:ext uri="{FF2B5EF4-FFF2-40B4-BE49-F238E27FC236}">
                <a16:creationId xmlns:a16="http://schemas.microsoft.com/office/drawing/2014/main" id="{85E4A338-15F6-4A6E-92E0-138CE6093EC8}"/>
              </a:ext>
            </a:extLst>
          </p:cNvPr>
          <p:cNvGrpSpPr/>
          <p:nvPr/>
        </p:nvGrpSpPr>
        <p:grpSpPr>
          <a:xfrm>
            <a:off x="7778689" y="2059106"/>
            <a:ext cx="367656" cy="348521"/>
            <a:chOff x="1894288" y="1808853"/>
            <a:chExt cx="367656" cy="348521"/>
          </a:xfrm>
        </p:grpSpPr>
        <p:sp>
          <p:nvSpPr>
            <p:cNvPr id="19" name="Oval 18">
              <a:extLst>
                <a:ext uri="{FF2B5EF4-FFF2-40B4-BE49-F238E27FC236}">
                  <a16:creationId xmlns:a16="http://schemas.microsoft.com/office/drawing/2014/main" id="{014F6047-0A5E-4AFC-9370-06E3E40996B4}"/>
                </a:ext>
              </a:extLst>
            </p:cNvPr>
            <p:cNvSpPr/>
            <p:nvPr/>
          </p:nvSpPr>
          <p:spPr bwMode="auto">
            <a:xfrm>
              <a:off x="1894288" y="1973546"/>
              <a:ext cx="183828" cy="183828"/>
            </a:xfrm>
            <a:prstGeom prst="ellipse">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Oval 19">
              <a:extLst>
                <a:ext uri="{FF2B5EF4-FFF2-40B4-BE49-F238E27FC236}">
                  <a16:creationId xmlns:a16="http://schemas.microsoft.com/office/drawing/2014/main" id="{9900E6C8-33D0-4520-8942-5542C59CF860}"/>
                </a:ext>
              </a:extLst>
            </p:cNvPr>
            <p:cNvSpPr/>
            <p:nvPr/>
          </p:nvSpPr>
          <p:spPr bwMode="auto">
            <a:xfrm>
              <a:off x="2078116" y="1970091"/>
              <a:ext cx="183828" cy="183828"/>
            </a:xfrm>
            <a:prstGeom prst="ellipse">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CC761C52-CB85-4764-9D79-D49C8890E2B1}"/>
                </a:ext>
              </a:extLst>
            </p:cNvPr>
            <p:cNvSpPr/>
            <p:nvPr/>
          </p:nvSpPr>
          <p:spPr bwMode="auto">
            <a:xfrm>
              <a:off x="1985403" y="1808853"/>
              <a:ext cx="183828" cy="183828"/>
            </a:xfrm>
            <a:prstGeom prst="ellipse">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04D2ABD3-0FE7-4BD5-9CDF-43B7CD9D9B02}"/>
              </a:ext>
            </a:extLst>
          </p:cNvPr>
          <p:cNvGrpSpPr/>
          <p:nvPr/>
        </p:nvGrpSpPr>
        <p:grpSpPr>
          <a:xfrm>
            <a:off x="9898006" y="2418479"/>
            <a:ext cx="750315" cy="668910"/>
            <a:chOff x="4013605" y="2168226"/>
            <a:chExt cx="750315" cy="668910"/>
          </a:xfrm>
        </p:grpSpPr>
        <p:sp>
          <p:nvSpPr>
            <p:cNvPr id="22" name="Oval 21">
              <a:extLst>
                <a:ext uri="{FF2B5EF4-FFF2-40B4-BE49-F238E27FC236}">
                  <a16:creationId xmlns:a16="http://schemas.microsoft.com/office/drawing/2014/main" id="{D3EB2F21-7256-4E6B-92BD-9A9AF864C3FC}"/>
                </a:ext>
              </a:extLst>
            </p:cNvPr>
            <p:cNvSpPr/>
            <p:nvPr/>
          </p:nvSpPr>
          <p:spPr bwMode="auto">
            <a:xfrm>
              <a:off x="4013605" y="2653308"/>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 name="Oval 22">
              <a:extLst>
                <a:ext uri="{FF2B5EF4-FFF2-40B4-BE49-F238E27FC236}">
                  <a16:creationId xmlns:a16="http://schemas.microsoft.com/office/drawing/2014/main" id="{BEF6D313-FF0F-45D6-BE20-7F8C18075C7B}"/>
                </a:ext>
              </a:extLst>
            </p:cNvPr>
            <p:cNvSpPr/>
            <p:nvPr/>
          </p:nvSpPr>
          <p:spPr bwMode="auto">
            <a:xfrm>
              <a:off x="4390207" y="2653308"/>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1BD4E669-B62C-4232-8460-8A8C379FFCA6}"/>
                </a:ext>
              </a:extLst>
            </p:cNvPr>
            <p:cNvSpPr/>
            <p:nvPr/>
          </p:nvSpPr>
          <p:spPr bwMode="auto">
            <a:xfrm>
              <a:off x="4104720" y="2488594"/>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5" name="Oval 24">
              <a:extLst>
                <a:ext uri="{FF2B5EF4-FFF2-40B4-BE49-F238E27FC236}">
                  <a16:creationId xmlns:a16="http://schemas.microsoft.com/office/drawing/2014/main" id="{19453D95-0402-4AA3-B0FC-BD33E3D27F87}"/>
                </a:ext>
              </a:extLst>
            </p:cNvPr>
            <p:cNvSpPr/>
            <p:nvPr/>
          </p:nvSpPr>
          <p:spPr bwMode="auto">
            <a:xfrm>
              <a:off x="4204019" y="2653308"/>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2C609440-D073-4FBF-9F49-29D5D658795F}"/>
                </a:ext>
              </a:extLst>
            </p:cNvPr>
            <p:cNvSpPr/>
            <p:nvPr/>
          </p:nvSpPr>
          <p:spPr bwMode="auto">
            <a:xfrm>
              <a:off x="4580092" y="2653308"/>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id="{B576C1A8-0D02-4BA1-915D-753ADBF637C0}"/>
                </a:ext>
              </a:extLst>
            </p:cNvPr>
            <p:cNvSpPr/>
            <p:nvPr/>
          </p:nvSpPr>
          <p:spPr bwMode="auto">
            <a:xfrm>
              <a:off x="4293937" y="2488594"/>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 name="Oval 27">
              <a:extLst>
                <a:ext uri="{FF2B5EF4-FFF2-40B4-BE49-F238E27FC236}">
                  <a16:creationId xmlns:a16="http://schemas.microsoft.com/office/drawing/2014/main" id="{DC17DD2F-40DE-4A7F-A91F-2C698D98854C}"/>
                </a:ext>
              </a:extLst>
            </p:cNvPr>
            <p:cNvSpPr/>
            <p:nvPr/>
          </p:nvSpPr>
          <p:spPr bwMode="auto">
            <a:xfrm>
              <a:off x="4484981" y="2488594"/>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3A1B4EB7-A72F-4166-8A69-62D903C01BD6}"/>
                </a:ext>
              </a:extLst>
            </p:cNvPr>
            <p:cNvSpPr/>
            <p:nvPr/>
          </p:nvSpPr>
          <p:spPr bwMode="auto">
            <a:xfrm>
              <a:off x="4394248" y="2325993"/>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3EFB1F81-461A-441A-A237-5585614431EB}"/>
                </a:ext>
              </a:extLst>
            </p:cNvPr>
            <p:cNvSpPr/>
            <p:nvPr/>
          </p:nvSpPr>
          <p:spPr bwMode="auto">
            <a:xfrm>
              <a:off x="4198077" y="2325993"/>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 name="Oval 30">
              <a:extLst>
                <a:ext uri="{FF2B5EF4-FFF2-40B4-BE49-F238E27FC236}">
                  <a16:creationId xmlns:a16="http://schemas.microsoft.com/office/drawing/2014/main" id="{6FF199EE-57E9-4CA0-BA17-789580207D94}"/>
                </a:ext>
              </a:extLst>
            </p:cNvPr>
            <p:cNvSpPr/>
            <p:nvPr/>
          </p:nvSpPr>
          <p:spPr bwMode="auto">
            <a:xfrm>
              <a:off x="4296163" y="2168226"/>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34" name="TextBox 33">
            <a:extLst>
              <a:ext uri="{FF2B5EF4-FFF2-40B4-BE49-F238E27FC236}">
                <a16:creationId xmlns:a16="http://schemas.microsoft.com/office/drawing/2014/main" id="{41F67F16-6CF9-4BA2-BA49-D0615EA89DCF}"/>
              </a:ext>
            </a:extLst>
          </p:cNvPr>
          <p:cNvSpPr txBox="1"/>
          <p:nvPr/>
        </p:nvSpPr>
        <p:spPr bwMode="auto">
          <a:xfrm>
            <a:off x="916603" y="1807873"/>
            <a:ext cx="11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tr-T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Koagülanlar</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455A19F-A8DF-4857-A0E0-2A0E7CB0D99B}"/>
              </a:ext>
            </a:extLst>
          </p:cNvPr>
          <p:cNvSpPr txBox="1"/>
          <p:nvPr/>
        </p:nvSpPr>
        <p:spPr bwMode="auto">
          <a:xfrm>
            <a:off x="4852708" y="2115775"/>
            <a:ext cx="14886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spcAft>
                <a:spcPct val="0"/>
              </a:spcAf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Anti</a:t>
            </a:r>
            <a:r>
              <a:rPr lang="tr-TR" sz="1600" noProof="0" dirty="0">
                <a:solidFill>
                  <a:srgbClr val="000000"/>
                </a:solidFill>
                <a:latin typeface="Calibri" panose="020F0502020204030204" pitchFamily="34" charset="0"/>
                <a:cs typeface="Arial" panose="020B0604020202020204" pitchFamily="34" charset="0"/>
              </a:rPr>
              <a:t>k</a:t>
            </a:r>
            <a:r>
              <a:rPr lang="tr-TR" sz="1600" dirty="0" err="1">
                <a:solidFill>
                  <a:srgbClr val="000000"/>
                </a:solidFill>
                <a:latin typeface="Calibri" panose="020F0502020204030204" pitchFamily="34" charset="0"/>
                <a:cs typeface="Arial" panose="020B0604020202020204" pitchFamily="34" charset="0"/>
              </a:rPr>
              <a:t>oagülanlar</a:t>
            </a:r>
            <a:endParaRPr lang="en-US" sz="1600" dirty="0">
              <a:solidFill>
                <a:srgbClr val="000000"/>
              </a:solidFill>
              <a:latin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A75D476-73D0-4657-ADFC-8A063112A93A}"/>
              </a:ext>
            </a:extLst>
          </p:cNvPr>
          <p:cNvSpPr txBox="1"/>
          <p:nvPr/>
        </p:nvSpPr>
        <p:spPr bwMode="auto">
          <a:xfrm>
            <a:off x="2856241" y="1564118"/>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Normal</a:t>
            </a:r>
          </a:p>
        </p:txBody>
      </p:sp>
      <p:sp>
        <p:nvSpPr>
          <p:cNvPr id="36" name="Isosceles Triangle 35">
            <a:extLst>
              <a:ext uri="{FF2B5EF4-FFF2-40B4-BE49-F238E27FC236}">
                <a16:creationId xmlns:a16="http://schemas.microsoft.com/office/drawing/2014/main" id="{952CF6FB-9C71-47A8-8738-257F646E68D8}"/>
              </a:ext>
            </a:extLst>
          </p:cNvPr>
          <p:cNvSpPr/>
          <p:nvPr/>
        </p:nvSpPr>
        <p:spPr bwMode="auto">
          <a:xfrm>
            <a:off x="3029082" y="2907795"/>
            <a:ext cx="475379" cy="485325"/>
          </a:xfrm>
          <a:prstGeom prst="triangl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0AA30345-E079-45AE-8906-1531ADAED5D5}"/>
              </a:ext>
            </a:extLst>
          </p:cNvPr>
          <p:cNvSpPr/>
          <p:nvPr/>
        </p:nvSpPr>
        <p:spPr bwMode="auto">
          <a:xfrm>
            <a:off x="2153588" y="2895661"/>
            <a:ext cx="2226366" cy="72551"/>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B63039C4-51B9-4A2E-90E3-A91A026A6274}"/>
              </a:ext>
            </a:extLst>
          </p:cNvPr>
          <p:cNvSpPr/>
          <p:nvPr/>
        </p:nvSpPr>
        <p:spPr bwMode="auto">
          <a:xfrm>
            <a:off x="1346883" y="2789892"/>
            <a:ext cx="995265" cy="281462"/>
          </a:xfrm>
          <a:prstGeom prst="rect">
            <a:avLst/>
          </a:prstGeom>
          <a:solidFill>
            <a:schemeClr val="accent1"/>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tr-TR"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Pıhtılaşma</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94035EFB-DAEC-4B61-944C-C6D54657555E}"/>
              </a:ext>
            </a:extLst>
          </p:cNvPr>
          <p:cNvSpPr/>
          <p:nvPr/>
        </p:nvSpPr>
        <p:spPr bwMode="auto">
          <a:xfrm>
            <a:off x="4106747" y="2789892"/>
            <a:ext cx="995265" cy="281462"/>
          </a:xfrm>
          <a:prstGeom prst="rect">
            <a:avLst/>
          </a:prstGeom>
          <a:solidFill>
            <a:schemeClr val="accent1"/>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tr-T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Kanama</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40" name="Straight Connector 39">
            <a:extLst>
              <a:ext uri="{FF2B5EF4-FFF2-40B4-BE49-F238E27FC236}">
                <a16:creationId xmlns:a16="http://schemas.microsoft.com/office/drawing/2014/main" id="{AEDE0135-8E1B-47EF-BD72-3322ED6A70DF}"/>
              </a:ext>
            </a:extLst>
          </p:cNvPr>
          <p:cNvCxnSpPr/>
          <p:nvPr/>
        </p:nvCxnSpPr>
        <p:spPr bwMode="auto">
          <a:xfrm>
            <a:off x="806186" y="3388007"/>
            <a:ext cx="4889242" cy="0"/>
          </a:xfrm>
          <a:prstGeom prst="line">
            <a:avLst/>
          </a:prstGeom>
          <a:noFill/>
          <a:ln w="28575" cap="flat" cmpd="sng" algn="ctr">
            <a:solidFill>
              <a:schemeClr val="bg1"/>
            </a:solidFill>
            <a:prstDash val="solid"/>
            <a:round/>
            <a:headEnd type="none" w="med" len="med"/>
            <a:tailEnd type="none" w="med" len="med"/>
          </a:ln>
          <a:effectLst/>
        </p:spPr>
      </p:cxnSp>
      <p:grpSp>
        <p:nvGrpSpPr>
          <p:cNvPr id="45" name="Group 44">
            <a:extLst>
              <a:ext uri="{FF2B5EF4-FFF2-40B4-BE49-F238E27FC236}">
                <a16:creationId xmlns:a16="http://schemas.microsoft.com/office/drawing/2014/main" id="{B53EB96A-E315-4BE6-98D8-24C876EA38AB}"/>
              </a:ext>
            </a:extLst>
          </p:cNvPr>
          <p:cNvGrpSpPr/>
          <p:nvPr/>
        </p:nvGrpSpPr>
        <p:grpSpPr>
          <a:xfrm>
            <a:off x="4209972" y="2125163"/>
            <a:ext cx="750315" cy="668910"/>
            <a:chOff x="4013605" y="2168226"/>
            <a:chExt cx="750315" cy="668910"/>
          </a:xfrm>
        </p:grpSpPr>
        <p:sp>
          <p:nvSpPr>
            <p:cNvPr id="46" name="Oval 45">
              <a:extLst>
                <a:ext uri="{FF2B5EF4-FFF2-40B4-BE49-F238E27FC236}">
                  <a16:creationId xmlns:a16="http://schemas.microsoft.com/office/drawing/2014/main" id="{79D222D9-6098-4F1D-8383-BF78D6BD20C2}"/>
                </a:ext>
              </a:extLst>
            </p:cNvPr>
            <p:cNvSpPr/>
            <p:nvPr/>
          </p:nvSpPr>
          <p:spPr bwMode="auto">
            <a:xfrm>
              <a:off x="4013605" y="2653308"/>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CA4EBFD0-47C5-4BD9-8558-AAFAEEF35756}"/>
                </a:ext>
              </a:extLst>
            </p:cNvPr>
            <p:cNvSpPr/>
            <p:nvPr/>
          </p:nvSpPr>
          <p:spPr bwMode="auto">
            <a:xfrm>
              <a:off x="4390207" y="2653308"/>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8" name="Oval 47">
              <a:extLst>
                <a:ext uri="{FF2B5EF4-FFF2-40B4-BE49-F238E27FC236}">
                  <a16:creationId xmlns:a16="http://schemas.microsoft.com/office/drawing/2014/main" id="{37C5FF1C-7D18-421B-9CC8-9FE4AE8CB5AB}"/>
                </a:ext>
              </a:extLst>
            </p:cNvPr>
            <p:cNvSpPr/>
            <p:nvPr/>
          </p:nvSpPr>
          <p:spPr bwMode="auto">
            <a:xfrm>
              <a:off x="4104720" y="2488594"/>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9" name="Oval 48">
              <a:extLst>
                <a:ext uri="{FF2B5EF4-FFF2-40B4-BE49-F238E27FC236}">
                  <a16:creationId xmlns:a16="http://schemas.microsoft.com/office/drawing/2014/main" id="{BCAAF5C4-7917-4E5B-8C36-580104AD342F}"/>
                </a:ext>
              </a:extLst>
            </p:cNvPr>
            <p:cNvSpPr/>
            <p:nvPr/>
          </p:nvSpPr>
          <p:spPr bwMode="auto">
            <a:xfrm>
              <a:off x="4204019" y="2653308"/>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0" name="Oval 49">
              <a:extLst>
                <a:ext uri="{FF2B5EF4-FFF2-40B4-BE49-F238E27FC236}">
                  <a16:creationId xmlns:a16="http://schemas.microsoft.com/office/drawing/2014/main" id="{89CBD46F-3C97-4F9F-ACC0-CBB93558B33F}"/>
                </a:ext>
              </a:extLst>
            </p:cNvPr>
            <p:cNvSpPr/>
            <p:nvPr/>
          </p:nvSpPr>
          <p:spPr bwMode="auto">
            <a:xfrm>
              <a:off x="4580092" y="2653308"/>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1" name="Oval 50">
              <a:extLst>
                <a:ext uri="{FF2B5EF4-FFF2-40B4-BE49-F238E27FC236}">
                  <a16:creationId xmlns:a16="http://schemas.microsoft.com/office/drawing/2014/main" id="{65A1AF24-76FF-4976-B37C-609653F54A1C}"/>
                </a:ext>
              </a:extLst>
            </p:cNvPr>
            <p:cNvSpPr/>
            <p:nvPr/>
          </p:nvSpPr>
          <p:spPr bwMode="auto">
            <a:xfrm>
              <a:off x="4293937" y="2488594"/>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2" name="Oval 51">
              <a:extLst>
                <a:ext uri="{FF2B5EF4-FFF2-40B4-BE49-F238E27FC236}">
                  <a16:creationId xmlns:a16="http://schemas.microsoft.com/office/drawing/2014/main" id="{C6F2C0D8-0750-44FE-AE28-46B8F36658E1}"/>
                </a:ext>
              </a:extLst>
            </p:cNvPr>
            <p:cNvSpPr/>
            <p:nvPr/>
          </p:nvSpPr>
          <p:spPr bwMode="auto">
            <a:xfrm>
              <a:off x="4484981" y="2488594"/>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3" name="Oval 52">
              <a:extLst>
                <a:ext uri="{FF2B5EF4-FFF2-40B4-BE49-F238E27FC236}">
                  <a16:creationId xmlns:a16="http://schemas.microsoft.com/office/drawing/2014/main" id="{F7F7CE44-F1CA-4707-9C60-B4A359DDE2E0}"/>
                </a:ext>
              </a:extLst>
            </p:cNvPr>
            <p:cNvSpPr/>
            <p:nvPr/>
          </p:nvSpPr>
          <p:spPr bwMode="auto">
            <a:xfrm>
              <a:off x="4394248" y="2325993"/>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4" name="Oval 53">
              <a:extLst>
                <a:ext uri="{FF2B5EF4-FFF2-40B4-BE49-F238E27FC236}">
                  <a16:creationId xmlns:a16="http://schemas.microsoft.com/office/drawing/2014/main" id="{E8C23235-3999-417A-9FB2-77AA85563BBF}"/>
                </a:ext>
              </a:extLst>
            </p:cNvPr>
            <p:cNvSpPr/>
            <p:nvPr/>
          </p:nvSpPr>
          <p:spPr bwMode="auto">
            <a:xfrm>
              <a:off x="4198077" y="2325993"/>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5" name="Oval 54">
              <a:extLst>
                <a:ext uri="{FF2B5EF4-FFF2-40B4-BE49-F238E27FC236}">
                  <a16:creationId xmlns:a16="http://schemas.microsoft.com/office/drawing/2014/main" id="{75D6DE03-0C5E-4D0E-A349-35BE27491588}"/>
                </a:ext>
              </a:extLst>
            </p:cNvPr>
            <p:cNvSpPr/>
            <p:nvPr/>
          </p:nvSpPr>
          <p:spPr bwMode="auto">
            <a:xfrm>
              <a:off x="4296163" y="2168226"/>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58" name="Group 57">
            <a:extLst>
              <a:ext uri="{FF2B5EF4-FFF2-40B4-BE49-F238E27FC236}">
                <a16:creationId xmlns:a16="http://schemas.microsoft.com/office/drawing/2014/main" id="{CBD161B5-B06D-41EF-9BC8-0BCE0550B6D8}"/>
              </a:ext>
            </a:extLst>
          </p:cNvPr>
          <p:cNvGrpSpPr/>
          <p:nvPr/>
        </p:nvGrpSpPr>
        <p:grpSpPr>
          <a:xfrm>
            <a:off x="1473020" y="2120982"/>
            <a:ext cx="750315" cy="668910"/>
            <a:chOff x="4013605" y="2168226"/>
            <a:chExt cx="750315" cy="668910"/>
          </a:xfrm>
          <a:solidFill>
            <a:schemeClr val="accent4"/>
          </a:solidFill>
        </p:grpSpPr>
        <p:sp>
          <p:nvSpPr>
            <p:cNvPr id="59" name="Oval 58">
              <a:extLst>
                <a:ext uri="{FF2B5EF4-FFF2-40B4-BE49-F238E27FC236}">
                  <a16:creationId xmlns:a16="http://schemas.microsoft.com/office/drawing/2014/main" id="{E9ADA85D-2131-4B40-8460-1263A0FF0CAE}"/>
                </a:ext>
              </a:extLst>
            </p:cNvPr>
            <p:cNvSpPr/>
            <p:nvPr/>
          </p:nvSpPr>
          <p:spPr bwMode="auto">
            <a:xfrm>
              <a:off x="4013605" y="2653308"/>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0" name="Oval 59">
              <a:extLst>
                <a:ext uri="{FF2B5EF4-FFF2-40B4-BE49-F238E27FC236}">
                  <a16:creationId xmlns:a16="http://schemas.microsoft.com/office/drawing/2014/main" id="{0DC3D515-4C15-4538-AE50-017460FE90E0}"/>
                </a:ext>
              </a:extLst>
            </p:cNvPr>
            <p:cNvSpPr/>
            <p:nvPr/>
          </p:nvSpPr>
          <p:spPr bwMode="auto">
            <a:xfrm>
              <a:off x="4390207" y="2653308"/>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1" name="Oval 60">
              <a:extLst>
                <a:ext uri="{FF2B5EF4-FFF2-40B4-BE49-F238E27FC236}">
                  <a16:creationId xmlns:a16="http://schemas.microsoft.com/office/drawing/2014/main" id="{13521185-2766-443A-8134-B0E3D4A5167A}"/>
                </a:ext>
              </a:extLst>
            </p:cNvPr>
            <p:cNvSpPr/>
            <p:nvPr/>
          </p:nvSpPr>
          <p:spPr bwMode="auto">
            <a:xfrm>
              <a:off x="4104720" y="2488594"/>
              <a:ext cx="183828" cy="183828"/>
            </a:xfrm>
            <a:prstGeom prst="ellipse">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2" name="Oval 61">
              <a:extLst>
                <a:ext uri="{FF2B5EF4-FFF2-40B4-BE49-F238E27FC236}">
                  <a16:creationId xmlns:a16="http://schemas.microsoft.com/office/drawing/2014/main" id="{C92C92BC-315E-45A2-9C8D-ABE52F5C1440}"/>
                </a:ext>
              </a:extLst>
            </p:cNvPr>
            <p:cNvSpPr/>
            <p:nvPr/>
          </p:nvSpPr>
          <p:spPr bwMode="auto">
            <a:xfrm>
              <a:off x="4204019" y="2653308"/>
              <a:ext cx="183828" cy="183828"/>
            </a:xfrm>
            <a:prstGeom prst="ellipse">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3" name="Oval 62">
              <a:extLst>
                <a:ext uri="{FF2B5EF4-FFF2-40B4-BE49-F238E27FC236}">
                  <a16:creationId xmlns:a16="http://schemas.microsoft.com/office/drawing/2014/main" id="{641CA776-1A14-4440-959D-40F48564531C}"/>
                </a:ext>
              </a:extLst>
            </p:cNvPr>
            <p:cNvSpPr/>
            <p:nvPr/>
          </p:nvSpPr>
          <p:spPr bwMode="auto">
            <a:xfrm>
              <a:off x="4580092" y="2653308"/>
              <a:ext cx="183828" cy="183828"/>
            </a:xfrm>
            <a:prstGeom prst="ellipse">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4" name="Oval 63">
              <a:extLst>
                <a:ext uri="{FF2B5EF4-FFF2-40B4-BE49-F238E27FC236}">
                  <a16:creationId xmlns:a16="http://schemas.microsoft.com/office/drawing/2014/main" id="{F6B0913D-AD14-471C-A021-D47CD20CF7BF}"/>
                </a:ext>
              </a:extLst>
            </p:cNvPr>
            <p:cNvSpPr/>
            <p:nvPr/>
          </p:nvSpPr>
          <p:spPr bwMode="auto">
            <a:xfrm>
              <a:off x="4293937" y="2488594"/>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5" name="Oval 64">
              <a:extLst>
                <a:ext uri="{FF2B5EF4-FFF2-40B4-BE49-F238E27FC236}">
                  <a16:creationId xmlns:a16="http://schemas.microsoft.com/office/drawing/2014/main" id="{01C07D3A-09C8-40AD-8658-0BB1D409AE60}"/>
                </a:ext>
              </a:extLst>
            </p:cNvPr>
            <p:cNvSpPr/>
            <p:nvPr/>
          </p:nvSpPr>
          <p:spPr bwMode="auto">
            <a:xfrm>
              <a:off x="4484981" y="2488594"/>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6" name="Oval 65">
              <a:extLst>
                <a:ext uri="{FF2B5EF4-FFF2-40B4-BE49-F238E27FC236}">
                  <a16:creationId xmlns:a16="http://schemas.microsoft.com/office/drawing/2014/main" id="{774ED815-BA45-4050-A5C3-CADE9F17EEA8}"/>
                </a:ext>
              </a:extLst>
            </p:cNvPr>
            <p:cNvSpPr/>
            <p:nvPr/>
          </p:nvSpPr>
          <p:spPr bwMode="auto">
            <a:xfrm>
              <a:off x="4394248" y="2325993"/>
              <a:ext cx="183828" cy="183828"/>
            </a:xfrm>
            <a:prstGeom prst="ellipse">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7" name="Oval 66">
              <a:extLst>
                <a:ext uri="{FF2B5EF4-FFF2-40B4-BE49-F238E27FC236}">
                  <a16:creationId xmlns:a16="http://schemas.microsoft.com/office/drawing/2014/main" id="{C52D949C-65A5-4E00-8543-7694ED9D9222}"/>
                </a:ext>
              </a:extLst>
            </p:cNvPr>
            <p:cNvSpPr/>
            <p:nvPr/>
          </p:nvSpPr>
          <p:spPr bwMode="auto">
            <a:xfrm>
              <a:off x="4198077" y="2325993"/>
              <a:ext cx="183828" cy="183828"/>
            </a:xfrm>
            <a:prstGeom prst="ellipse">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8" name="Oval 67">
              <a:extLst>
                <a:ext uri="{FF2B5EF4-FFF2-40B4-BE49-F238E27FC236}">
                  <a16:creationId xmlns:a16="http://schemas.microsoft.com/office/drawing/2014/main" id="{13195D98-367D-4E59-9FC5-AE6C3BF3765E}"/>
                </a:ext>
              </a:extLst>
            </p:cNvPr>
            <p:cNvSpPr/>
            <p:nvPr/>
          </p:nvSpPr>
          <p:spPr bwMode="auto">
            <a:xfrm>
              <a:off x="4296163" y="2168226"/>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75" name="Text Box 15">
            <a:extLst>
              <a:ext uri="{FF2B5EF4-FFF2-40B4-BE49-F238E27FC236}">
                <a16:creationId xmlns:a16="http://schemas.microsoft.com/office/drawing/2014/main" id="{7F301174-13CF-A36A-31F1-A9534FB688FD}"/>
              </a:ext>
            </a:extLst>
          </p:cNvPr>
          <p:cNvSpPr txBox="1">
            <a:spLocks noChangeArrowheads="1"/>
          </p:cNvSpPr>
          <p:nvPr/>
        </p:nvSpPr>
        <p:spPr bwMode="auto">
          <a:xfrm>
            <a:off x="412751" y="6376458"/>
            <a:ext cx="7853362" cy="261610"/>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Concizumab PI. Mahlangu. Br J Haematol. 2023;200:240. NCT05789524. Willyard. Nature. 2014;515:S168. Young. Lancet. 2023;401:1427. </a:t>
            </a:r>
            <a:endParaRPr kumimoji="0" lang="en-US" altLang="en-US" sz="1100" b="0" i="0" u="none" strike="noStrike" kern="1200" cap="none" spc="-10" normalizeH="0" baseline="0" noProof="0" dirty="0">
              <a:ln>
                <a:noFill/>
              </a:ln>
              <a:solidFill>
                <a:srgbClr val="455560"/>
              </a:solidFill>
              <a:effectLst/>
              <a:highlight>
                <a:srgbClr val="FFFF00"/>
              </a:highlight>
              <a:uLnTx/>
              <a:uFillTx/>
              <a:latin typeface="Calibri" panose="020F0502020204030204" pitchFamily="34" charset="0"/>
              <a:ea typeface="+mn-ea"/>
              <a:cs typeface="Arial" panose="020B0604020202020204" pitchFamily="34" charset="0"/>
            </a:endParaRPr>
          </a:p>
        </p:txBody>
      </p:sp>
      <p:sp>
        <p:nvSpPr>
          <p:cNvPr id="69" name="Isosceles Triangle 68">
            <a:extLst>
              <a:ext uri="{FF2B5EF4-FFF2-40B4-BE49-F238E27FC236}">
                <a16:creationId xmlns:a16="http://schemas.microsoft.com/office/drawing/2014/main" id="{826051BF-BFE6-4111-8457-CCACAC22AAA6}"/>
              </a:ext>
            </a:extLst>
          </p:cNvPr>
          <p:cNvSpPr/>
          <p:nvPr/>
        </p:nvSpPr>
        <p:spPr bwMode="auto">
          <a:xfrm>
            <a:off x="5599767" y="5063916"/>
            <a:ext cx="475379" cy="485325"/>
          </a:xfrm>
          <a:prstGeom prst="triangle">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D87EE463-E8F2-4AD4-AC5F-2E8D3A629BAB}"/>
              </a:ext>
            </a:extLst>
          </p:cNvPr>
          <p:cNvSpPr/>
          <p:nvPr/>
        </p:nvSpPr>
        <p:spPr bwMode="auto">
          <a:xfrm>
            <a:off x="4724273" y="5051782"/>
            <a:ext cx="2226366" cy="72551"/>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1" name="Rectangle 70">
            <a:extLst>
              <a:ext uri="{FF2B5EF4-FFF2-40B4-BE49-F238E27FC236}">
                <a16:creationId xmlns:a16="http://schemas.microsoft.com/office/drawing/2014/main" id="{6B542897-EB21-4814-87EB-61D5096A4B89}"/>
              </a:ext>
            </a:extLst>
          </p:cNvPr>
          <p:cNvSpPr/>
          <p:nvPr/>
        </p:nvSpPr>
        <p:spPr bwMode="auto">
          <a:xfrm>
            <a:off x="3917568" y="4946013"/>
            <a:ext cx="995265" cy="281462"/>
          </a:xfrm>
          <a:prstGeom prst="rect">
            <a:avLst/>
          </a:prstGeom>
          <a:solidFill>
            <a:schemeClr val="accent1"/>
          </a:solidFill>
          <a:ln w="0">
            <a:solidFill>
              <a:schemeClr val="bg1"/>
            </a:solidFill>
            <a:miter lim="800000"/>
            <a:headEnd/>
            <a:tailEnd/>
          </a:ln>
        </p:spPr>
        <p:txBody>
          <a:bodyPr rtlCol="0" anchor="ctr"/>
          <a:lstStyle/>
          <a:p>
            <a:pPr lvl="0" algn="ctr">
              <a:spcBef>
                <a:spcPct val="35000"/>
              </a:spcBef>
              <a:spcAft>
                <a:spcPct val="25000"/>
              </a:spcAft>
              <a:buClr>
                <a:srgbClr val="015873"/>
              </a:buClr>
              <a:defRPr/>
            </a:pPr>
            <a:r>
              <a:rPr lang="tr-TR" sz="1400" dirty="0">
                <a:solidFill>
                  <a:srgbClr val="FFFFFF"/>
                </a:solidFill>
                <a:latin typeface="Calibri" panose="020F0502020204030204" pitchFamily="34" charset="0"/>
                <a:cs typeface="Arial" panose="020B0604020202020204" pitchFamily="34" charset="0"/>
              </a:rPr>
              <a:t>Pıhtılaşma</a:t>
            </a:r>
            <a:endParaRPr lang="en-US" sz="1400" dirty="0">
              <a:solidFill>
                <a:srgbClr val="FFFFFF"/>
              </a:solidFill>
              <a:latin typeface="Calibri" panose="020F050202020403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DE4C7CB9-9F92-4FD8-81E3-D23343ED27C5}"/>
              </a:ext>
            </a:extLst>
          </p:cNvPr>
          <p:cNvSpPr/>
          <p:nvPr/>
        </p:nvSpPr>
        <p:spPr bwMode="auto">
          <a:xfrm>
            <a:off x="6677432" y="4946013"/>
            <a:ext cx="995265" cy="281462"/>
          </a:xfrm>
          <a:prstGeom prst="rect">
            <a:avLst/>
          </a:prstGeom>
          <a:solidFill>
            <a:schemeClr val="accent1"/>
          </a:solidFill>
          <a:ln w="0">
            <a:solidFill>
              <a:schemeClr val="bg1"/>
            </a:solidFill>
            <a:miter lim="800000"/>
            <a:headEnd/>
            <a:tailEnd/>
          </a:ln>
        </p:spPr>
        <p:txBody>
          <a:bodyPr rtlCol="0" anchor="ctr"/>
          <a:lstStyle/>
          <a:p>
            <a:pPr algn="ctr">
              <a:spcBef>
                <a:spcPct val="35000"/>
              </a:spcBef>
              <a:spcAft>
                <a:spcPct val="25000"/>
              </a:spcAft>
              <a:buClr>
                <a:srgbClr val="015873"/>
              </a:buClr>
              <a:defRPr/>
            </a:pPr>
            <a:r>
              <a:rPr lang="tr-TR" sz="1600" dirty="0">
                <a:solidFill>
                  <a:srgbClr val="FFFFFF"/>
                </a:solidFill>
                <a:latin typeface="Calibri" panose="020F0502020204030204" pitchFamily="34" charset="0"/>
                <a:cs typeface="Arial" panose="020B0604020202020204" pitchFamily="34" charset="0"/>
              </a:rPr>
              <a:t>Kanama</a:t>
            </a:r>
            <a:endParaRPr lang="en-US" sz="1600" dirty="0">
              <a:solidFill>
                <a:srgbClr val="FFFFFF"/>
              </a:solidFill>
              <a:latin typeface="Calibri" panose="020F050202020403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99170D5E-4DCB-4193-902E-E40AE8629C45}"/>
              </a:ext>
            </a:extLst>
          </p:cNvPr>
          <p:cNvCxnSpPr/>
          <p:nvPr/>
        </p:nvCxnSpPr>
        <p:spPr bwMode="auto">
          <a:xfrm>
            <a:off x="3376871" y="5544128"/>
            <a:ext cx="4889242" cy="0"/>
          </a:xfrm>
          <a:prstGeom prst="line">
            <a:avLst/>
          </a:prstGeom>
          <a:noFill/>
          <a:ln w="28575" cap="flat" cmpd="sng" algn="ctr">
            <a:solidFill>
              <a:schemeClr val="bg1"/>
            </a:solidFill>
            <a:prstDash val="solid"/>
            <a:round/>
            <a:headEnd type="none" w="med" len="med"/>
            <a:tailEnd type="none" w="med" len="med"/>
          </a:ln>
          <a:effectLst/>
        </p:spPr>
      </p:cxnSp>
      <p:grpSp>
        <p:nvGrpSpPr>
          <p:cNvPr id="74" name="Group 73">
            <a:extLst>
              <a:ext uri="{FF2B5EF4-FFF2-40B4-BE49-F238E27FC236}">
                <a16:creationId xmlns:a16="http://schemas.microsoft.com/office/drawing/2014/main" id="{13CA9CD7-79E5-481C-BC07-9460D33443CB}"/>
              </a:ext>
            </a:extLst>
          </p:cNvPr>
          <p:cNvGrpSpPr/>
          <p:nvPr/>
        </p:nvGrpSpPr>
        <p:grpSpPr>
          <a:xfrm>
            <a:off x="6985064" y="4594054"/>
            <a:ext cx="379999" cy="341595"/>
            <a:chOff x="4198077" y="2168226"/>
            <a:chExt cx="379999" cy="341595"/>
          </a:xfrm>
        </p:grpSpPr>
        <p:sp>
          <p:nvSpPr>
            <p:cNvPr id="82" name="Oval 81">
              <a:extLst>
                <a:ext uri="{FF2B5EF4-FFF2-40B4-BE49-F238E27FC236}">
                  <a16:creationId xmlns:a16="http://schemas.microsoft.com/office/drawing/2014/main" id="{FC398F02-2B78-43A7-9E1A-F12D30D4292C}"/>
                </a:ext>
              </a:extLst>
            </p:cNvPr>
            <p:cNvSpPr/>
            <p:nvPr/>
          </p:nvSpPr>
          <p:spPr bwMode="auto">
            <a:xfrm>
              <a:off x="4394248" y="2325993"/>
              <a:ext cx="183828" cy="183828"/>
            </a:xfrm>
            <a:prstGeom prst="ellipse">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3" name="Oval 82">
              <a:extLst>
                <a:ext uri="{FF2B5EF4-FFF2-40B4-BE49-F238E27FC236}">
                  <a16:creationId xmlns:a16="http://schemas.microsoft.com/office/drawing/2014/main" id="{1698078C-A5DE-4916-9A2E-24D41563FAC3}"/>
                </a:ext>
              </a:extLst>
            </p:cNvPr>
            <p:cNvSpPr/>
            <p:nvPr/>
          </p:nvSpPr>
          <p:spPr bwMode="auto">
            <a:xfrm>
              <a:off x="4198077" y="2325993"/>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4" name="Oval 83">
              <a:extLst>
                <a:ext uri="{FF2B5EF4-FFF2-40B4-BE49-F238E27FC236}">
                  <a16:creationId xmlns:a16="http://schemas.microsoft.com/office/drawing/2014/main" id="{9EBA2637-8263-4B1E-8010-A4B40F471DC2}"/>
                </a:ext>
              </a:extLst>
            </p:cNvPr>
            <p:cNvSpPr/>
            <p:nvPr/>
          </p:nvSpPr>
          <p:spPr bwMode="auto">
            <a:xfrm>
              <a:off x="4296163" y="2168226"/>
              <a:ext cx="183828" cy="183828"/>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85" name="Group 84">
            <a:extLst>
              <a:ext uri="{FF2B5EF4-FFF2-40B4-BE49-F238E27FC236}">
                <a16:creationId xmlns:a16="http://schemas.microsoft.com/office/drawing/2014/main" id="{8D108B05-0260-4C4A-8F21-734634201576}"/>
              </a:ext>
            </a:extLst>
          </p:cNvPr>
          <p:cNvGrpSpPr/>
          <p:nvPr/>
        </p:nvGrpSpPr>
        <p:grpSpPr>
          <a:xfrm>
            <a:off x="4242975" y="4601652"/>
            <a:ext cx="379999" cy="341595"/>
            <a:chOff x="4198077" y="2168226"/>
            <a:chExt cx="379999" cy="341595"/>
          </a:xfrm>
          <a:solidFill>
            <a:schemeClr val="accent4"/>
          </a:solidFill>
        </p:grpSpPr>
        <p:sp>
          <p:nvSpPr>
            <p:cNvPr id="93" name="Oval 92">
              <a:extLst>
                <a:ext uri="{FF2B5EF4-FFF2-40B4-BE49-F238E27FC236}">
                  <a16:creationId xmlns:a16="http://schemas.microsoft.com/office/drawing/2014/main" id="{910680E9-EA89-49C4-AB48-5F4A04FED772}"/>
                </a:ext>
              </a:extLst>
            </p:cNvPr>
            <p:cNvSpPr/>
            <p:nvPr/>
          </p:nvSpPr>
          <p:spPr bwMode="auto">
            <a:xfrm>
              <a:off x="4394248" y="2325993"/>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 name="Oval 93">
              <a:extLst>
                <a:ext uri="{FF2B5EF4-FFF2-40B4-BE49-F238E27FC236}">
                  <a16:creationId xmlns:a16="http://schemas.microsoft.com/office/drawing/2014/main" id="{F810AED3-A75D-4FE8-8383-E06EAA9B279B}"/>
                </a:ext>
              </a:extLst>
            </p:cNvPr>
            <p:cNvSpPr/>
            <p:nvPr/>
          </p:nvSpPr>
          <p:spPr bwMode="auto">
            <a:xfrm>
              <a:off x="4198077" y="2325993"/>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 name="Oval 94">
              <a:extLst>
                <a:ext uri="{FF2B5EF4-FFF2-40B4-BE49-F238E27FC236}">
                  <a16:creationId xmlns:a16="http://schemas.microsoft.com/office/drawing/2014/main" id="{467867C0-47A1-48A9-BB10-9A1008B014E9}"/>
                </a:ext>
              </a:extLst>
            </p:cNvPr>
            <p:cNvSpPr/>
            <p:nvPr/>
          </p:nvSpPr>
          <p:spPr bwMode="auto">
            <a:xfrm>
              <a:off x="4296163" y="2168226"/>
              <a:ext cx="183828" cy="183828"/>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79" name="TextBox 78">
            <a:extLst>
              <a:ext uri="{FF2B5EF4-FFF2-40B4-BE49-F238E27FC236}">
                <a16:creationId xmlns:a16="http://schemas.microsoft.com/office/drawing/2014/main" id="{BD912F00-77BC-2145-8B09-2592CE058EF7}"/>
              </a:ext>
            </a:extLst>
          </p:cNvPr>
          <p:cNvSpPr txBox="1"/>
          <p:nvPr/>
        </p:nvSpPr>
        <p:spPr bwMode="auto">
          <a:xfrm>
            <a:off x="4809838" y="4316636"/>
            <a:ext cx="20552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Yeniden dengeleme</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3" name="Straight Arrow Connector 12">
            <a:extLst>
              <a:ext uri="{FF2B5EF4-FFF2-40B4-BE49-F238E27FC236}">
                <a16:creationId xmlns:a16="http://schemas.microsoft.com/office/drawing/2014/main" id="{71B0E345-8A6D-186B-F3A4-EE752059CAE5}"/>
              </a:ext>
            </a:extLst>
          </p:cNvPr>
          <p:cNvCxnSpPr/>
          <p:nvPr/>
        </p:nvCxnSpPr>
        <p:spPr bwMode="auto">
          <a:xfrm>
            <a:off x="6860737" y="2830761"/>
            <a:ext cx="0" cy="274320"/>
          </a:xfrm>
          <a:prstGeom prst="straightConnector1">
            <a:avLst/>
          </a:prstGeom>
          <a:noFill/>
          <a:ln w="28575" cap="flat" cmpd="sng" algn="ctr">
            <a:solidFill>
              <a:srgbClr val="FF0000"/>
            </a:solidFill>
            <a:prstDash val="solid"/>
            <a:round/>
            <a:headEnd type="none" w="med" len="med"/>
            <a:tailEnd type="triangle"/>
          </a:ln>
          <a:effectLst/>
        </p:spPr>
      </p:cxnSp>
      <p:sp>
        <p:nvSpPr>
          <p:cNvPr id="14" name="TextBox 13">
            <a:extLst>
              <a:ext uri="{FF2B5EF4-FFF2-40B4-BE49-F238E27FC236}">
                <a16:creationId xmlns:a16="http://schemas.microsoft.com/office/drawing/2014/main" id="{FA4B6B73-41F9-E2D8-9AF4-D9C70FAF753C}"/>
              </a:ext>
            </a:extLst>
          </p:cNvPr>
          <p:cNvSpPr txBox="1"/>
          <p:nvPr/>
        </p:nvSpPr>
        <p:spPr bwMode="auto">
          <a:xfrm>
            <a:off x="6911487" y="2759641"/>
            <a:ext cx="1075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FVIII or FIX</a:t>
            </a:r>
          </a:p>
        </p:txBody>
      </p:sp>
      <p:cxnSp>
        <p:nvCxnSpPr>
          <p:cNvPr id="41" name="Straight Arrow Connector 40">
            <a:extLst>
              <a:ext uri="{FF2B5EF4-FFF2-40B4-BE49-F238E27FC236}">
                <a16:creationId xmlns:a16="http://schemas.microsoft.com/office/drawing/2014/main" id="{520D2A8F-24FE-B079-20FA-17870BFA0039}"/>
              </a:ext>
            </a:extLst>
          </p:cNvPr>
          <p:cNvCxnSpPr/>
          <p:nvPr/>
        </p:nvCxnSpPr>
        <p:spPr bwMode="auto">
          <a:xfrm>
            <a:off x="3621568" y="5241596"/>
            <a:ext cx="0" cy="274320"/>
          </a:xfrm>
          <a:prstGeom prst="straightConnector1">
            <a:avLst/>
          </a:prstGeom>
          <a:noFill/>
          <a:ln w="28575" cap="flat" cmpd="sng" algn="ctr">
            <a:solidFill>
              <a:srgbClr val="FF0000"/>
            </a:solidFill>
            <a:prstDash val="solid"/>
            <a:round/>
            <a:headEnd type="none" w="med" len="med"/>
            <a:tailEnd type="triangle"/>
          </a:ln>
          <a:effectLst/>
        </p:spPr>
      </p:cxnSp>
      <p:sp>
        <p:nvSpPr>
          <p:cNvPr id="42" name="TextBox 41">
            <a:extLst>
              <a:ext uri="{FF2B5EF4-FFF2-40B4-BE49-F238E27FC236}">
                <a16:creationId xmlns:a16="http://schemas.microsoft.com/office/drawing/2014/main" id="{DA0F9A1D-A271-B267-865D-E5618006A52B}"/>
              </a:ext>
            </a:extLst>
          </p:cNvPr>
          <p:cNvSpPr txBox="1"/>
          <p:nvPr/>
        </p:nvSpPr>
        <p:spPr bwMode="auto">
          <a:xfrm>
            <a:off x="3672318" y="5211116"/>
            <a:ext cx="1075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FVIII or FIX</a:t>
            </a:r>
          </a:p>
        </p:txBody>
      </p:sp>
      <p:cxnSp>
        <p:nvCxnSpPr>
          <p:cNvPr id="43" name="Straight Arrow Connector 42">
            <a:extLst>
              <a:ext uri="{FF2B5EF4-FFF2-40B4-BE49-F238E27FC236}">
                <a16:creationId xmlns:a16="http://schemas.microsoft.com/office/drawing/2014/main" id="{B5FC4AE2-6C99-725B-FA07-C5282D5BF1E5}"/>
              </a:ext>
            </a:extLst>
          </p:cNvPr>
          <p:cNvCxnSpPr/>
          <p:nvPr/>
        </p:nvCxnSpPr>
        <p:spPr bwMode="auto">
          <a:xfrm>
            <a:off x="6465257" y="5248090"/>
            <a:ext cx="0" cy="274320"/>
          </a:xfrm>
          <a:prstGeom prst="straightConnector1">
            <a:avLst/>
          </a:prstGeom>
          <a:noFill/>
          <a:ln w="28575" cap="flat" cmpd="sng" algn="ctr">
            <a:solidFill>
              <a:srgbClr val="FF0000"/>
            </a:solidFill>
            <a:prstDash val="solid"/>
            <a:round/>
            <a:headEnd type="none" w="med" len="med"/>
            <a:tailEnd type="triangle"/>
          </a:ln>
          <a:effectLst/>
        </p:spPr>
      </p:cxnSp>
      <p:sp>
        <p:nvSpPr>
          <p:cNvPr id="44" name="TextBox 43">
            <a:extLst>
              <a:ext uri="{FF2B5EF4-FFF2-40B4-BE49-F238E27FC236}">
                <a16:creationId xmlns:a16="http://schemas.microsoft.com/office/drawing/2014/main" id="{CF64E261-CD40-51F6-E051-57B53A773C90}"/>
              </a:ext>
            </a:extLst>
          </p:cNvPr>
          <p:cNvSpPr txBox="1"/>
          <p:nvPr/>
        </p:nvSpPr>
        <p:spPr bwMode="auto">
          <a:xfrm>
            <a:off x="6516007" y="5217610"/>
            <a:ext cx="20022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Düzenleyici proteinler</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74149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F72DFE2-E756-793D-1326-91E7F81BEE17}"/>
              </a:ext>
            </a:extLst>
          </p:cNvPr>
          <p:cNvGrpSpPr/>
          <p:nvPr/>
        </p:nvGrpSpPr>
        <p:grpSpPr>
          <a:xfrm>
            <a:off x="9730365" y="4929900"/>
            <a:ext cx="1425192" cy="369332"/>
            <a:chOff x="9717249" y="5460867"/>
            <a:chExt cx="1425192" cy="369332"/>
          </a:xfrm>
        </p:grpSpPr>
        <p:cxnSp>
          <p:nvCxnSpPr>
            <p:cNvPr id="31" name="Straight Connector 30">
              <a:extLst>
                <a:ext uri="{FF2B5EF4-FFF2-40B4-BE49-F238E27FC236}">
                  <a16:creationId xmlns:a16="http://schemas.microsoft.com/office/drawing/2014/main" id="{E236F4E3-1B93-96CF-EEC1-B8325C8D6494}"/>
                </a:ext>
              </a:extLst>
            </p:cNvPr>
            <p:cNvCxnSpPr/>
            <p:nvPr/>
          </p:nvCxnSpPr>
          <p:spPr>
            <a:xfrm>
              <a:off x="10581324" y="5679635"/>
              <a:ext cx="561117" cy="0"/>
            </a:xfrm>
            <a:prstGeom prst="line">
              <a:avLst/>
            </a:prstGeom>
            <a:ln w="28575">
              <a:solidFill>
                <a:srgbClr val="000000"/>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EBDF87B-CA63-C225-428B-CA18782848AB}"/>
                </a:ext>
              </a:extLst>
            </p:cNvPr>
            <p:cNvSpPr txBox="1"/>
            <p:nvPr/>
          </p:nvSpPr>
          <p:spPr>
            <a:xfrm>
              <a:off x="9717249" y="5460867"/>
              <a:ext cx="984964"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Inhibits   </a:t>
              </a:r>
            </a:p>
          </p:txBody>
        </p:sp>
      </p:grpSp>
      <p:sp>
        <p:nvSpPr>
          <p:cNvPr id="33" name="TextBox 32">
            <a:extLst>
              <a:ext uri="{FF2B5EF4-FFF2-40B4-BE49-F238E27FC236}">
                <a16:creationId xmlns:a16="http://schemas.microsoft.com/office/drawing/2014/main" id="{38083B2A-779F-5B04-A51B-318CDD6B9254}"/>
              </a:ext>
            </a:extLst>
          </p:cNvPr>
          <p:cNvSpPr txBox="1"/>
          <p:nvPr/>
        </p:nvSpPr>
        <p:spPr>
          <a:xfrm>
            <a:off x="9691935" y="4637468"/>
            <a:ext cx="2262360" cy="369332"/>
          </a:xfrm>
          <a:prstGeom prst="rect">
            <a:avLst/>
          </a:prstGeom>
          <a:noFill/>
          <a:ln>
            <a:noFill/>
          </a:ln>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Rebalancing agents</a:t>
            </a:r>
          </a:p>
        </p:txBody>
      </p:sp>
      <p:sp>
        <p:nvSpPr>
          <p:cNvPr id="36" name="TextBox 35"/>
          <p:cNvSpPr txBox="1"/>
          <p:nvPr/>
        </p:nvSpPr>
        <p:spPr>
          <a:xfrm>
            <a:off x="3034897" y="2319427"/>
            <a:ext cx="551147"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XI</a:t>
            </a:r>
          </a:p>
        </p:txBody>
      </p:sp>
      <p:sp>
        <p:nvSpPr>
          <p:cNvPr id="37" name="TextBox 36"/>
          <p:cNvSpPr txBox="1"/>
          <p:nvPr/>
        </p:nvSpPr>
        <p:spPr>
          <a:xfrm>
            <a:off x="3644129" y="2319598"/>
            <a:ext cx="605080"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XIa</a:t>
            </a:r>
          </a:p>
        </p:txBody>
      </p:sp>
      <p:sp>
        <p:nvSpPr>
          <p:cNvPr id="58" name="U-Turn Arrow 57"/>
          <p:cNvSpPr/>
          <p:nvPr/>
        </p:nvSpPr>
        <p:spPr>
          <a:xfrm>
            <a:off x="3202806" y="2153934"/>
            <a:ext cx="671521" cy="236287"/>
          </a:xfrm>
          <a:prstGeom prst="uturnArrow">
            <a:avLst>
              <a:gd name="adj1" fmla="val 0"/>
              <a:gd name="adj2" fmla="val 25000"/>
              <a:gd name="adj3" fmla="val 26161"/>
              <a:gd name="adj4" fmla="val 73839"/>
              <a:gd name="adj5" fmla="val 100000"/>
            </a:avLst>
          </a:prstGeom>
          <a:solidFill>
            <a:schemeClr val="bg1"/>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TextBox 58"/>
          <p:cNvSpPr txBox="1"/>
          <p:nvPr/>
        </p:nvSpPr>
        <p:spPr>
          <a:xfrm>
            <a:off x="3308827" y="2145802"/>
            <a:ext cx="653575" cy="2462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a:t>
            </a:r>
          </a:p>
        </p:txBody>
      </p:sp>
      <p:sp>
        <p:nvSpPr>
          <p:cNvPr id="60" name="TextBox 59"/>
          <p:cNvSpPr txBox="1"/>
          <p:nvPr/>
        </p:nvSpPr>
        <p:spPr>
          <a:xfrm>
            <a:off x="3246215" y="2880557"/>
            <a:ext cx="522719"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IX</a:t>
            </a:r>
          </a:p>
        </p:txBody>
      </p:sp>
      <p:sp>
        <p:nvSpPr>
          <p:cNvPr id="61" name="TextBox 60"/>
          <p:cNvSpPr txBox="1"/>
          <p:nvPr/>
        </p:nvSpPr>
        <p:spPr>
          <a:xfrm>
            <a:off x="3973831" y="2880558"/>
            <a:ext cx="585720"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IXa</a:t>
            </a:r>
          </a:p>
        </p:txBody>
      </p:sp>
      <p:sp>
        <p:nvSpPr>
          <p:cNvPr id="62" name="U-Turn Arrow 61"/>
          <p:cNvSpPr/>
          <p:nvPr/>
        </p:nvSpPr>
        <p:spPr>
          <a:xfrm>
            <a:off x="3538566" y="2725919"/>
            <a:ext cx="671521" cy="236287"/>
          </a:xfrm>
          <a:prstGeom prst="uturnArrow">
            <a:avLst>
              <a:gd name="adj1" fmla="val 0"/>
              <a:gd name="adj2" fmla="val 25000"/>
              <a:gd name="adj3" fmla="val 26161"/>
              <a:gd name="adj4" fmla="val 73839"/>
              <a:gd name="adj5" fmla="val 100000"/>
            </a:avLst>
          </a:prstGeom>
          <a:solidFill>
            <a:schemeClr val="bg1"/>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TextBox 62"/>
          <p:cNvSpPr txBox="1"/>
          <p:nvPr/>
        </p:nvSpPr>
        <p:spPr>
          <a:xfrm>
            <a:off x="3625168" y="2683486"/>
            <a:ext cx="642032" cy="2462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a:t>
            </a:r>
          </a:p>
        </p:txBody>
      </p:sp>
      <p:sp>
        <p:nvSpPr>
          <p:cNvPr id="64" name="TextBox 63"/>
          <p:cNvSpPr txBox="1"/>
          <p:nvPr/>
        </p:nvSpPr>
        <p:spPr>
          <a:xfrm>
            <a:off x="3745243" y="3390587"/>
            <a:ext cx="285575"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a:t>
            </a:r>
          </a:p>
        </p:txBody>
      </p:sp>
      <p:sp>
        <p:nvSpPr>
          <p:cNvPr id="65" name="TextBox 64"/>
          <p:cNvSpPr txBox="1"/>
          <p:nvPr/>
        </p:nvSpPr>
        <p:spPr>
          <a:xfrm>
            <a:off x="4360595" y="3387651"/>
            <a:ext cx="537375"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Xa</a:t>
            </a:r>
          </a:p>
        </p:txBody>
      </p:sp>
      <p:sp>
        <p:nvSpPr>
          <p:cNvPr id="67" name="U-Turn Arrow 66"/>
          <p:cNvSpPr/>
          <p:nvPr/>
        </p:nvSpPr>
        <p:spPr>
          <a:xfrm>
            <a:off x="3888033" y="3231655"/>
            <a:ext cx="671521" cy="236287"/>
          </a:xfrm>
          <a:prstGeom prst="uturnArrow">
            <a:avLst>
              <a:gd name="adj1" fmla="val 0"/>
              <a:gd name="adj2" fmla="val 25000"/>
              <a:gd name="adj3" fmla="val 26161"/>
              <a:gd name="adj4" fmla="val 73839"/>
              <a:gd name="adj5" fmla="val 100000"/>
            </a:avLst>
          </a:prstGeom>
          <a:solidFill>
            <a:schemeClr val="bg1"/>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TextBox 67"/>
          <p:cNvSpPr txBox="1"/>
          <p:nvPr/>
        </p:nvSpPr>
        <p:spPr>
          <a:xfrm>
            <a:off x="3994287" y="3191648"/>
            <a:ext cx="474444" cy="2462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a:t>
            </a:r>
          </a:p>
        </p:txBody>
      </p:sp>
      <p:sp>
        <p:nvSpPr>
          <p:cNvPr id="69" name="TextBox 68"/>
          <p:cNvSpPr txBox="1"/>
          <p:nvPr/>
        </p:nvSpPr>
        <p:spPr>
          <a:xfrm>
            <a:off x="2280913" y="3191646"/>
            <a:ext cx="782059"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VIIIa</a:t>
            </a:r>
          </a:p>
        </p:txBody>
      </p:sp>
      <p:sp>
        <p:nvSpPr>
          <p:cNvPr id="70" name="TextBox 69"/>
          <p:cNvSpPr txBox="1"/>
          <p:nvPr/>
        </p:nvSpPr>
        <p:spPr>
          <a:xfrm>
            <a:off x="1592237" y="3206243"/>
            <a:ext cx="607719"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VIII</a:t>
            </a:r>
          </a:p>
        </p:txBody>
      </p:sp>
      <p:cxnSp>
        <p:nvCxnSpPr>
          <p:cNvPr id="71" name="Straight Arrow Connector 70"/>
          <p:cNvCxnSpPr/>
          <p:nvPr/>
        </p:nvCxnSpPr>
        <p:spPr>
          <a:xfrm>
            <a:off x="2043904" y="3412483"/>
            <a:ext cx="270905" cy="0"/>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04579" y="3116316"/>
            <a:ext cx="969252" cy="311091"/>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135196" y="2032134"/>
            <a:ext cx="491809"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VII</a:t>
            </a:r>
          </a:p>
        </p:txBody>
      </p:sp>
      <p:sp>
        <p:nvSpPr>
          <p:cNvPr id="96" name="TextBox 95"/>
          <p:cNvSpPr txBox="1"/>
          <p:nvPr/>
        </p:nvSpPr>
        <p:spPr>
          <a:xfrm>
            <a:off x="5076905" y="2796095"/>
            <a:ext cx="675171"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VIIa</a:t>
            </a:r>
          </a:p>
        </p:txBody>
      </p:sp>
      <p:sp>
        <p:nvSpPr>
          <p:cNvPr id="97" name="TextBox 96"/>
          <p:cNvSpPr txBox="1"/>
          <p:nvPr/>
        </p:nvSpPr>
        <p:spPr>
          <a:xfrm>
            <a:off x="5306617" y="2443855"/>
            <a:ext cx="477103" cy="276999"/>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TF</a:t>
            </a:r>
          </a:p>
        </p:txBody>
      </p:sp>
      <p:sp>
        <p:nvSpPr>
          <p:cNvPr id="98" name="TextBox 97"/>
          <p:cNvSpPr txBox="1"/>
          <p:nvPr/>
        </p:nvSpPr>
        <p:spPr>
          <a:xfrm>
            <a:off x="5492947" y="3376312"/>
            <a:ext cx="603055"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Xa</a:t>
            </a:r>
          </a:p>
        </p:txBody>
      </p:sp>
      <p:sp>
        <p:nvSpPr>
          <p:cNvPr id="99" name="TextBox 98"/>
          <p:cNvSpPr txBox="1"/>
          <p:nvPr/>
        </p:nvSpPr>
        <p:spPr>
          <a:xfrm>
            <a:off x="4904926" y="3376312"/>
            <a:ext cx="285575"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a:t>
            </a:r>
          </a:p>
        </p:txBody>
      </p:sp>
      <p:sp>
        <p:nvSpPr>
          <p:cNvPr id="100" name="U-Turn Arrow 99"/>
          <p:cNvSpPr/>
          <p:nvPr/>
        </p:nvSpPr>
        <p:spPr>
          <a:xfrm>
            <a:off x="5047714" y="3201583"/>
            <a:ext cx="671521" cy="236287"/>
          </a:xfrm>
          <a:prstGeom prst="uturnArrow">
            <a:avLst>
              <a:gd name="adj1" fmla="val 0"/>
              <a:gd name="adj2" fmla="val 25000"/>
              <a:gd name="adj3" fmla="val 26161"/>
              <a:gd name="adj4" fmla="val 73839"/>
              <a:gd name="adj5" fmla="val 100000"/>
            </a:avLst>
          </a:prstGeom>
          <a:solidFill>
            <a:schemeClr val="bg1"/>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TextBox 100"/>
          <p:cNvSpPr txBox="1"/>
          <p:nvPr/>
        </p:nvSpPr>
        <p:spPr>
          <a:xfrm>
            <a:off x="5152557" y="3165430"/>
            <a:ext cx="638643" cy="2462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a:t>
            </a:r>
          </a:p>
        </p:txBody>
      </p:sp>
      <p:cxnSp>
        <p:nvCxnSpPr>
          <p:cNvPr id="102" name="Straight Arrow Connector 101"/>
          <p:cNvCxnSpPr/>
          <p:nvPr/>
        </p:nvCxnSpPr>
        <p:spPr>
          <a:xfrm>
            <a:off x="5312039" y="2390222"/>
            <a:ext cx="0" cy="422967"/>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565752" y="3745647"/>
            <a:ext cx="0" cy="422967"/>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717455" y="3745647"/>
            <a:ext cx="0" cy="422967"/>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02340" y="4164107"/>
            <a:ext cx="1766393"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Prothrombin (II)</a:t>
            </a:r>
          </a:p>
        </p:txBody>
      </p:sp>
      <p:cxnSp>
        <p:nvCxnSpPr>
          <p:cNvPr id="107" name="Straight Arrow Connector 106"/>
          <p:cNvCxnSpPr/>
          <p:nvPr/>
        </p:nvCxnSpPr>
        <p:spPr>
          <a:xfrm>
            <a:off x="4360596" y="4377296"/>
            <a:ext cx="1747267" cy="0"/>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107865" y="4164107"/>
            <a:ext cx="1766393"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Thrombin (IIa)</a:t>
            </a:r>
          </a:p>
        </p:txBody>
      </p:sp>
      <p:cxnSp>
        <p:nvCxnSpPr>
          <p:cNvPr id="110" name="Straight Arrow Connector 109"/>
          <p:cNvCxnSpPr/>
          <p:nvPr/>
        </p:nvCxnSpPr>
        <p:spPr>
          <a:xfrm>
            <a:off x="6754612" y="4533443"/>
            <a:ext cx="0" cy="422967"/>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76905" y="4900599"/>
            <a:ext cx="1564115"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Fibrinogen (I)</a:t>
            </a:r>
          </a:p>
        </p:txBody>
      </p:sp>
      <p:cxnSp>
        <p:nvCxnSpPr>
          <p:cNvPr id="112" name="Straight Arrow Connector 111"/>
          <p:cNvCxnSpPr/>
          <p:nvPr/>
        </p:nvCxnSpPr>
        <p:spPr>
          <a:xfrm>
            <a:off x="6486428" y="5085265"/>
            <a:ext cx="668165" cy="0"/>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54592" y="4900599"/>
            <a:ext cx="998808"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Fibrin</a:t>
            </a:r>
          </a:p>
        </p:txBody>
      </p:sp>
      <p:cxnSp>
        <p:nvCxnSpPr>
          <p:cNvPr id="114" name="Straight Arrow Connector 113"/>
          <p:cNvCxnSpPr/>
          <p:nvPr/>
        </p:nvCxnSpPr>
        <p:spPr>
          <a:xfrm>
            <a:off x="7607832" y="4377299"/>
            <a:ext cx="793619" cy="3743"/>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01453" y="3799279"/>
            <a:ext cx="818751"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XIII</a:t>
            </a:r>
          </a:p>
        </p:txBody>
      </p:sp>
      <p:cxnSp>
        <p:nvCxnSpPr>
          <p:cNvPr id="117" name="Straight Arrow Connector 116"/>
          <p:cNvCxnSpPr/>
          <p:nvPr/>
        </p:nvCxnSpPr>
        <p:spPr>
          <a:xfrm>
            <a:off x="8650828" y="4170015"/>
            <a:ext cx="0" cy="1148988"/>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01453" y="5269931"/>
            <a:ext cx="707241"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XIIIa</a:t>
            </a:r>
          </a:p>
        </p:txBody>
      </p:sp>
      <p:cxnSp>
        <p:nvCxnSpPr>
          <p:cNvPr id="119" name="Straight Arrow Connector 118"/>
          <p:cNvCxnSpPr/>
          <p:nvPr/>
        </p:nvCxnSpPr>
        <p:spPr>
          <a:xfrm>
            <a:off x="7447148" y="5269935"/>
            <a:ext cx="0" cy="422967"/>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23915" y="5697370"/>
            <a:ext cx="2239087"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Cross-linked fibrin</a:t>
            </a:r>
          </a:p>
        </p:txBody>
      </p:sp>
      <p:cxnSp>
        <p:nvCxnSpPr>
          <p:cNvPr id="122" name="Straight Arrow Connector 121"/>
          <p:cNvCxnSpPr>
            <a:stCxn id="118" idx="1"/>
          </p:cNvCxnSpPr>
          <p:nvPr/>
        </p:nvCxnSpPr>
        <p:spPr>
          <a:xfrm flipH="1">
            <a:off x="7545796" y="5454597"/>
            <a:ext cx="855657" cy="3"/>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676401" y="3763620"/>
            <a:ext cx="306035"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a:t>
            </a:r>
          </a:p>
        </p:txBody>
      </p:sp>
      <p:sp>
        <p:nvSpPr>
          <p:cNvPr id="126" name="TextBox 125"/>
          <p:cNvSpPr txBox="1"/>
          <p:nvPr/>
        </p:nvSpPr>
        <p:spPr>
          <a:xfrm>
            <a:off x="2191709" y="3775772"/>
            <a:ext cx="551043"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Va</a:t>
            </a:r>
          </a:p>
        </p:txBody>
      </p:sp>
      <p:cxnSp>
        <p:nvCxnSpPr>
          <p:cNvPr id="127" name="Straight Arrow Connector 126"/>
          <p:cNvCxnSpPr/>
          <p:nvPr/>
        </p:nvCxnSpPr>
        <p:spPr>
          <a:xfrm>
            <a:off x="1981204" y="3992220"/>
            <a:ext cx="270905" cy="0"/>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13551" y="3652017"/>
            <a:ext cx="1747047" cy="374112"/>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676400" y="3594020"/>
            <a:ext cx="914400" cy="2308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Thrombin (IIa)</a:t>
            </a:r>
          </a:p>
        </p:txBody>
      </p:sp>
      <p:cxnSp>
        <p:nvCxnSpPr>
          <p:cNvPr id="132" name="Straight Arrow Connector 131"/>
          <p:cNvCxnSpPr/>
          <p:nvPr/>
        </p:nvCxnSpPr>
        <p:spPr>
          <a:xfrm flipV="1">
            <a:off x="2134387" y="3469942"/>
            <a:ext cx="0" cy="182079"/>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134387" y="3775775"/>
            <a:ext cx="0" cy="179053"/>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345020" y="287346"/>
            <a:ext cx="11417400" cy="615549"/>
          </a:xfrm>
          <a:prstGeom prst="rect">
            <a:avLst/>
          </a:prstGeom>
        </p:spPr>
        <p:txBody>
          <a:bodyPr>
            <a:noAutofit/>
          </a:bodyPr>
          <a:lstStyle/>
          <a:p>
            <a:r>
              <a:rPr lang="tr-TR" dirty="0"/>
              <a:t>Hemofili İçin Yeni Tedaviler: Etki Mekanizmaları</a:t>
            </a:r>
            <a:endParaRPr lang="en-US" b="1" dirty="0"/>
          </a:p>
        </p:txBody>
      </p:sp>
      <p:sp>
        <p:nvSpPr>
          <p:cNvPr id="2" name="TextBox 1"/>
          <p:cNvSpPr txBox="1"/>
          <p:nvPr/>
        </p:nvSpPr>
        <p:spPr>
          <a:xfrm>
            <a:off x="6363823" y="3363634"/>
            <a:ext cx="1760429"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Antithrombin</a:t>
            </a:r>
          </a:p>
        </p:txBody>
      </p:sp>
      <p:cxnSp>
        <p:nvCxnSpPr>
          <p:cNvPr id="8" name="Straight Arrow Connector 7"/>
          <p:cNvCxnSpPr/>
          <p:nvPr/>
        </p:nvCxnSpPr>
        <p:spPr>
          <a:xfrm>
            <a:off x="7003979" y="3799279"/>
            <a:ext cx="0" cy="404476"/>
          </a:xfrm>
          <a:prstGeom prst="straightConnector1">
            <a:avLst/>
          </a:prstGeom>
          <a:ln w="28575">
            <a:solidFill>
              <a:srgbClr val="000000"/>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5882072" y="3576096"/>
            <a:ext cx="481825" cy="0"/>
          </a:xfrm>
          <a:prstGeom prst="straightConnector1">
            <a:avLst/>
          </a:prstGeom>
          <a:ln w="28575">
            <a:solidFill>
              <a:srgbClr val="000000"/>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96530" y="5283646"/>
            <a:ext cx="1232673"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Protein C</a:t>
            </a:r>
          </a:p>
        </p:txBody>
      </p:sp>
      <p:cxnSp>
        <p:nvCxnSpPr>
          <p:cNvPr id="72" name="Straight Arrow Connector 71"/>
          <p:cNvCxnSpPr/>
          <p:nvPr/>
        </p:nvCxnSpPr>
        <p:spPr>
          <a:xfrm flipH="1">
            <a:off x="2971800" y="5516220"/>
            <a:ext cx="838200" cy="0"/>
          </a:xfrm>
          <a:prstGeom prst="straightConnector1">
            <a:avLst/>
          </a:prstGeom>
          <a:ln w="28575">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585616" y="5269931"/>
            <a:ext cx="1614787"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Protein Ca</a:t>
            </a:r>
          </a:p>
        </p:txBody>
      </p:sp>
      <p:sp>
        <p:nvSpPr>
          <p:cNvPr id="74" name="TextBox 73"/>
          <p:cNvSpPr txBox="1"/>
          <p:nvPr/>
        </p:nvSpPr>
        <p:spPr>
          <a:xfrm>
            <a:off x="2971802" y="5211420"/>
            <a:ext cx="1026244" cy="2308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Thrombin (IIa)</a:t>
            </a:r>
          </a:p>
        </p:txBody>
      </p:sp>
      <p:cxnSp>
        <p:nvCxnSpPr>
          <p:cNvPr id="75" name="Straight Arrow Connector 74"/>
          <p:cNvCxnSpPr/>
          <p:nvPr/>
        </p:nvCxnSpPr>
        <p:spPr>
          <a:xfrm flipV="1">
            <a:off x="2585543" y="3578262"/>
            <a:ext cx="0" cy="1740745"/>
          </a:xfrm>
          <a:prstGeom prst="straightConnector1">
            <a:avLst/>
          </a:prstGeom>
          <a:ln w="28575">
            <a:solidFill>
              <a:srgbClr val="000000"/>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2435555" y="4198668"/>
            <a:ext cx="0" cy="1119536"/>
          </a:xfrm>
          <a:prstGeom prst="straightConnector1">
            <a:avLst/>
          </a:prstGeom>
          <a:ln w="28575">
            <a:solidFill>
              <a:srgbClr val="000000"/>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6200000">
            <a:off x="1749639" y="4565514"/>
            <a:ext cx="966380" cy="276999"/>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Protein S</a:t>
            </a:r>
          </a:p>
        </p:txBody>
      </p:sp>
      <p:sp>
        <p:nvSpPr>
          <p:cNvPr id="81" name="TextBox 80"/>
          <p:cNvSpPr txBox="1"/>
          <p:nvPr/>
        </p:nvSpPr>
        <p:spPr>
          <a:xfrm rot="16200000">
            <a:off x="2252987" y="4603614"/>
            <a:ext cx="890180" cy="276999"/>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Protein S</a:t>
            </a:r>
          </a:p>
        </p:txBody>
      </p:sp>
      <p:sp>
        <p:nvSpPr>
          <p:cNvPr id="82" name="TextBox 81"/>
          <p:cNvSpPr txBox="1"/>
          <p:nvPr/>
        </p:nvSpPr>
        <p:spPr>
          <a:xfrm>
            <a:off x="3023957" y="1858620"/>
            <a:ext cx="1014643" cy="2308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Thrombin (IIa)</a:t>
            </a:r>
          </a:p>
        </p:txBody>
      </p:sp>
      <p:sp>
        <p:nvSpPr>
          <p:cNvPr id="76" name="TextBox 75"/>
          <p:cNvSpPr txBox="1"/>
          <p:nvPr/>
        </p:nvSpPr>
        <p:spPr>
          <a:xfrm>
            <a:off x="4897971" y="4103165"/>
            <a:ext cx="664631" cy="2462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a:t>
            </a:r>
          </a:p>
        </p:txBody>
      </p:sp>
      <p:sp>
        <p:nvSpPr>
          <p:cNvPr id="3" name="TextBox 2"/>
          <p:cNvSpPr txBox="1"/>
          <p:nvPr/>
        </p:nvSpPr>
        <p:spPr>
          <a:xfrm>
            <a:off x="6641022" y="2234228"/>
            <a:ext cx="2960180" cy="64633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Doku faktör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yolağı</a:t>
            </a:r>
            <a:r>
              <a:rPr kumimoji="0" lang="tr-TR" sz="1800" b="1" i="0" u="none" strike="noStrike" kern="1200" cap="none" spc="0" normalizeH="0" noProof="0" dirty="0">
                <a:ln>
                  <a:noFill/>
                </a:ln>
                <a:solidFill>
                  <a:prstClr val="black"/>
                </a:solidFill>
                <a:effectLst/>
                <a:uLnTx/>
                <a:uFillTx/>
                <a:latin typeface="Calibri"/>
                <a:ea typeface="+mn-ea"/>
                <a:cs typeface="Arial" panose="020B0604020202020204" pitchFamily="34" charset="0"/>
              </a:rPr>
              <a:t> inhibitörü</a:t>
            </a:r>
            <a:endPar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77" name="Straight Arrow Connector 76"/>
          <p:cNvCxnSpPr/>
          <p:nvPr/>
        </p:nvCxnSpPr>
        <p:spPr>
          <a:xfrm flipH="1">
            <a:off x="5669816" y="2582353"/>
            <a:ext cx="970896" cy="0"/>
          </a:xfrm>
          <a:prstGeom prst="straightConnector1">
            <a:avLst/>
          </a:prstGeom>
          <a:ln w="28575">
            <a:solidFill>
              <a:srgbClr val="000000"/>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a:off x="8623243" y="2683484"/>
            <a:ext cx="970896" cy="0"/>
          </a:xfrm>
          <a:prstGeom prst="straightConnector1">
            <a:avLst/>
          </a:prstGeom>
          <a:ln w="28575" cmpd="sng">
            <a:solidFill>
              <a:schemeClr val="accent3"/>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cxnSpLocks/>
          </p:cNvCxnSpPr>
          <p:nvPr/>
        </p:nvCxnSpPr>
        <p:spPr>
          <a:xfrm flipH="1">
            <a:off x="7839929" y="3547520"/>
            <a:ext cx="1380272" cy="0"/>
          </a:xfrm>
          <a:prstGeom prst="straightConnector1">
            <a:avLst/>
          </a:prstGeom>
          <a:ln w="28575" cmpd="sng">
            <a:solidFill>
              <a:schemeClr val="accent3"/>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655103" y="2120231"/>
            <a:ext cx="2132276" cy="92333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Concizumab</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Marstacimab</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MG1113</a:t>
            </a:r>
          </a:p>
        </p:txBody>
      </p:sp>
      <p:sp>
        <p:nvSpPr>
          <p:cNvPr id="5" name="TextBox 4"/>
          <p:cNvSpPr txBox="1"/>
          <p:nvPr/>
        </p:nvSpPr>
        <p:spPr>
          <a:xfrm>
            <a:off x="9257350" y="3345536"/>
            <a:ext cx="1898207" cy="369332"/>
          </a:xfrm>
          <a:prstGeom prst="rect">
            <a:avLst/>
          </a:prstGeom>
          <a:noFill/>
          <a:ln>
            <a:noFill/>
          </a:ln>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Fitusiran</a:t>
            </a:r>
          </a:p>
        </p:txBody>
      </p:sp>
      <p:sp>
        <p:nvSpPr>
          <p:cNvPr id="85" name="TextBox 84">
            <a:extLst>
              <a:ext uri="{FF2B5EF4-FFF2-40B4-BE49-F238E27FC236}">
                <a16:creationId xmlns:a16="http://schemas.microsoft.com/office/drawing/2014/main" id="{29117D58-B65E-164B-ACA6-7F6DDBFDBE52}"/>
              </a:ext>
            </a:extLst>
          </p:cNvPr>
          <p:cNvSpPr txBox="1"/>
          <p:nvPr/>
        </p:nvSpPr>
        <p:spPr>
          <a:xfrm>
            <a:off x="1742050" y="6010502"/>
            <a:ext cx="1613029" cy="923330"/>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Serpin PC</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Anti-APC mAb</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endParaRPr>
          </a:p>
        </p:txBody>
      </p:sp>
      <p:cxnSp>
        <p:nvCxnSpPr>
          <p:cNvPr id="86" name="Straight Arrow Connector 85">
            <a:extLst>
              <a:ext uri="{FF2B5EF4-FFF2-40B4-BE49-F238E27FC236}">
                <a16:creationId xmlns:a16="http://schemas.microsoft.com/office/drawing/2014/main" id="{40188C8D-FFF9-E44A-8695-73F1D99FB7A0}"/>
              </a:ext>
            </a:extLst>
          </p:cNvPr>
          <p:cNvCxnSpPr>
            <a:cxnSpLocks/>
          </p:cNvCxnSpPr>
          <p:nvPr/>
        </p:nvCxnSpPr>
        <p:spPr>
          <a:xfrm flipV="1">
            <a:off x="2326756" y="5627456"/>
            <a:ext cx="0" cy="430955"/>
          </a:xfrm>
          <a:prstGeom prst="straightConnector1">
            <a:avLst/>
          </a:prstGeom>
          <a:ln w="28575" cmpd="sng">
            <a:solidFill>
              <a:schemeClr val="accent3"/>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FD3F53F3-74DB-B249-8375-A687FB29E461}"/>
              </a:ext>
            </a:extLst>
          </p:cNvPr>
          <p:cNvSpPr txBox="1"/>
          <p:nvPr/>
        </p:nvSpPr>
        <p:spPr>
          <a:xfrm>
            <a:off x="6523915" y="1304043"/>
            <a:ext cx="3090555" cy="36933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Anti-PS </a:t>
            </a:r>
            <a:r>
              <a:rPr kumimoji="0" lang="en-US" sz="1800" b="0" i="0" u="none" strike="noStrike" kern="1200" cap="none" spc="0" normalizeH="0" baseline="0" noProof="0" dirty="0" err="1">
                <a:ln>
                  <a:noFill/>
                </a:ln>
                <a:solidFill>
                  <a:srgbClr val="E1471D"/>
                </a:solidFill>
                <a:effectLst/>
                <a:uLnTx/>
                <a:uFillTx/>
                <a:latin typeface="Calibri"/>
                <a:ea typeface="+mn-ea"/>
                <a:cs typeface="Arial" panose="020B0604020202020204" pitchFamily="34" charset="0"/>
              </a:rPr>
              <a:t>mAb</a:t>
            </a:r>
            <a:r>
              <a:rPr kumimoji="0" lang="tr-TR"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a:t>
            </a:r>
            <a:r>
              <a:rPr kumimoji="0" lang="tr-TR" sz="1800" b="0" i="0" u="none" strike="noStrike" kern="1200" cap="none" spc="0" normalizeH="0" noProof="0" dirty="0">
                <a:ln>
                  <a:noFill/>
                </a:ln>
                <a:solidFill>
                  <a:srgbClr val="E1471D"/>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Anti-PS siRNA</a:t>
            </a:r>
          </a:p>
        </p:txBody>
      </p:sp>
      <p:sp>
        <p:nvSpPr>
          <p:cNvPr id="88" name="TextBox 87">
            <a:extLst>
              <a:ext uri="{FF2B5EF4-FFF2-40B4-BE49-F238E27FC236}">
                <a16:creationId xmlns:a16="http://schemas.microsoft.com/office/drawing/2014/main" id="{DB664BEE-F7E1-0044-BB2C-FD1A74FED816}"/>
              </a:ext>
            </a:extLst>
          </p:cNvPr>
          <p:cNvSpPr txBox="1"/>
          <p:nvPr/>
        </p:nvSpPr>
        <p:spPr>
          <a:xfrm>
            <a:off x="247905" y="4565090"/>
            <a:ext cx="1456928" cy="64633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Anti-PS mAb</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1471D"/>
                </a:solidFill>
                <a:effectLst/>
                <a:uLnTx/>
                <a:uFillTx/>
                <a:latin typeface="Calibri"/>
                <a:ea typeface="+mn-ea"/>
                <a:cs typeface="Arial" panose="020B0604020202020204" pitchFamily="34" charset="0"/>
              </a:rPr>
              <a:t>Anti-PS siRNA</a:t>
            </a:r>
          </a:p>
        </p:txBody>
      </p:sp>
      <p:cxnSp>
        <p:nvCxnSpPr>
          <p:cNvPr id="89" name="Straight Arrow Connector 88">
            <a:extLst>
              <a:ext uri="{FF2B5EF4-FFF2-40B4-BE49-F238E27FC236}">
                <a16:creationId xmlns:a16="http://schemas.microsoft.com/office/drawing/2014/main" id="{9BC2D66F-AF07-1A44-9D1D-6C4189D84C27}"/>
              </a:ext>
            </a:extLst>
          </p:cNvPr>
          <p:cNvCxnSpPr>
            <a:cxnSpLocks/>
          </p:cNvCxnSpPr>
          <p:nvPr/>
        </p:nvCxnSpPr>
        <p:spPr>
          <a:xfrm flipV="1">
            <a:off x="1645537" y="4838689"/>
            <a:ext cx="448793" cy="1"/>
          </a:xfrm>
          <a:prstGeom prst="straightConnector1">
            <a:avLst/>
          </a:prstGeom>
          <a:ln w="28575" cmpd="sng">
            <a:solidFill>
              <a:schemeClr val="accent3"/>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6777471B-FB59-764F-8C21-BF5FCD6D4A4F}"/>
              </a:ext>
            </a:extLst>
          </p:cNvPr>
          <p:cNvCxnSpPr>
            <a:cxnSpLocks/>
          </p:cNvCxnSpPr>
          <p:nvPr/>
        </p:nvCxnSpPr>
        <p:spPr>
          <a:xfrm flipH="1">
            <a:off x="7442396" y="1766241"/>
            <a:ext cx="4752" cy="505835"/>
          </a:xfrm>
          <a:prstGeom prst="straightConnector1">
            <a:avLst/>
          </a:prstGeom>
          <a:ln w="28575" cmpd="sng">
            <a:solidFill>
              <a:schemeClr val="accent3"/>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AEBA82C-0BB8-D5A3-5A19-A1A197ACF511}"/>
              </a:ext>
            </a:extLst>
          </p:cNvPr>
          <p:cNvSpPr txBox="1"/>
          <p:nvPr/>
        </p:nvSpPr>
        <p:spPr bwMode="auto">
          <a:xfrm>
            <a:off x="3200404" y="6377325"/>
            <a:ext cx="8991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Slide courtesy of Guy A. Young, MD, University of Southern California </a:t>
            </a:r>
            <a:r>
              <a:rPr kumimoji="0" lang="tr-TR"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Keck School of Medicine, Children’s Hospital Los Angeles.</a:t>
            </a:r>
          </a:p>
        </p:txBody>
      </p:sp>
      <p:sp>
        <p:nvSpPr>
          <p:cNvPr id="84" name="Oval 83"/>
          <p:cNvSpPr/>
          <p:nvPr/>
        </p:nvSpPr>
        <p:spPr>
          <a:xfrm>
            <a:off x="9338269" y="2035535"/>
            <a:ext cx="2106655" cy="119612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1" name="Oval 90"/>
          <p:cNvSpPr/>
          <p:nvPr/>
        </p:nvSpPr>
        <p:spPr>
          <a:xfrm>
            <a:off x="9108694" y="3270733"/>
            <a:ext cx="1361436" cy="75539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231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ppt_x"/>
                                          </p:val>
                                        </p:tav>
                                        <p:tav tm="100000">
                                          <p:val>
                                            <p:strVal val="#ppt_x"/>
                                          </p:val>
                                        </p:tav>
                                      </p:tavLst>
                                    </p:anim>
                                    <p:anim calcmode="lin" valueType="num">
                                      <p:cBhvr additive="base">
                                        <p:cTn id="1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31852" y="353053"/>
            <a:ext cx="6779881" cy="584775"/>
          </a:xfrm>
          <a:prstGeom prst="rect">
            <a:avLst/>
          </a:prstGeom>
          <a:noFill/>
        </p:spPr>
        <p:txBody>
          <a:bodyPr wrap="square" rtlCol="0">
            <a:spAutoFit/>
          </a:bodyPr>
          <a:lstStyle/>
          <a:p>
            <a:r>
              <a:rPr lang="tr-TR" sz="3200" dirty="0" smtClean="0">
                <a:solidFill>
                  <a:schemeClr val="accent3"/>
                </a:solidFill>
              </a:rPr>
              <a:t>Dirençli kanamalarda ne yapalım ?</a:t>
            </a:r>
            <a:endParaRPr lang="tr-TR" sz="3200" dirty="0">
              <a:solidFill>
                <a:schemeClr val="accent3"/>
              </a:solidFill>
            </a:endParaRPr>
          </a:p>
        </p:txBody>
      </p:sp>
      <p:sp>
        <p:nvSpPr>
          <p:cNvPr id="3" name="Metin kutusu 2"/>
          <p:cNvSpPr txBox="1"/>
          <p:nvPr/>
        </p:nvSpPr>
        <p:spPr>
          <a:xfrm>
            <a:off x="491067" y="1556792"/>
            <a:ext cx="10617200" cy="4031873"/>
          </a:xfrm>
          <a:prstGeom prst="rect">
            <a:avLst/>
          </a:prstGeom>
          <a:noFill/>
        </p:spPr>
        <p:txBody>
          <a:bodyPr wrap="square" rtlCol="0">
            <a:spAutoFit/>
          </a:bodyPr>
          <a:lstStyle/>
          <a:p>
            <a:pPr marL="342900" indent="-342900">
              <a:buFont typeface="Arial" panose="020B0604020202020204" pitchFamily="34" charset="0"/>
              <a:buChar char="•"/>
            </a:pPr>
            <a:r>
              <a:rPr lang="tr-TR" sz="3200" dirty="0"/>
              <a:t>Kanamaların %10-20 sinde tek ajana </a:t>
            </a:r>
            <a:r>
              <a:rPr lang="tr-TR" sz="3200" dirty="0" err="1"/>
              <a:t>yanıtsızlık</a:t>
            </a:r>
            <a:endParaRPr lang="tr-TR" sz="3200" dirty="0"/>
          </a:p>
          <a:p>
            <a:r>
              <a:rPr lang="tr-TR" sz="3200" dirty="0"/>
              <a:t>Bu durumda ;</a:t>
            </a:r>
          </a:p>
          <a:p>
            <a:pPr marL="633413" indent="-342900">
              <a:buFont typeface="Wingdings" panose="05000000000000000000" pitchFamily="2" charset="2"/>
              <a:buChar char="ü"/>
            </a:pPr>
            <a:r>
              <a:rPr lang="tr-TR" sz="3200" dirty="0"/>
              <a:t>Doz artırılır</a:t>
            </a:r>
          </a:p>
          <a:p>
            <a:pPr marL="633413" indent="-342900">
              <a:buFont typeface="Wingdings" panose="05000000000000000000" pitchFamily="2" charset="2"/>
              <a:buChar char="ü"/>
            </a:pPr>
            <a:r>
              <a:rPr lang="tr-TR" sz="3200" dirty="0" err="1"/>
              <a:t>İnfüzyon</a:t>
            </a:r>
            <a:r>
              <a:rPr lang="tr-TR" sz="3200" dirty="0"/>
              <a:t> sıklığı artırılır</a:t>
            </a:r>
          </a:p>
          <a:p>
            <a:pPr marL="633413" indent="-342900">
              <a:buFont typeface="Wingdings" panose="05000000000000000000" pitchFamily="2" charset="2"/>
              <a:buChar char="ü"/>
            </a:pPr>
            <a:r>
              <a:rPr lang="tr-TR" sz="3200" dirty="0"/>
              <a:t>Hala yanıt yoksa ilaç değiştirilir</a:t>
            </a:r>
          </a:p>
          <a:p>
            <a:pPr marL="633413" indent="-342900">
              <a:buFont typeface="Wingdings" panose="05000000000000000000" pitchFamily="2" charset="2"/>
              <a:buChar char="ü"/>
            </a:pPr>
            <a:r>
              <a:rPr lang="tr-TR" sz="3200" dirty="0"/>
              <a:t>Hala yanıt yoksa ardışık-kombine tedavi planlanabilir </a:t>
            </a:r>
            <a:endParaRPr lang="tr-TR" sz="3200" dirty="0" smtClean="0"/>
          </a:p>
          <a:p>
            <a:pPr marL="290513"/>
            <a:r>
              <a:rPr lang="tr-TR" sz="3200" dirty="0"/>
              <a:t> </a:t>
            </a:r>
            <a:r>
              <a:rPr lang="tr-TR" sz="3200" dirty="0" smtClean="0"/>
              <a:t>      (</a:t>
            </a:r>
            <a:r>
              <a:rPr lang="tr-TR" sz="3200" dirty="0"/>
              <a:t>tek başına </a:t>
            </a:r>
            <a:r>
              <a:rPr lang="tr-TR" sz="3200" dirty="0" err="1"/>
              <a:t>aPCC</a:t>
            </a:r>
            <a:r>
              <a:rPr lang="tr-TR" sz="3200" dirty="0"/>
              <a:t> dense daha az </a:t>
            </a:r>
            <a:r>
              <a:rPr lang="tr-TR" sz="3200" dirty="0" err="1"/>
              <a:t>maruziyet</a:t>
            </a:r>
            <a:r>
              <a:rPr lang="tr-TR" sz="3200" dirty="0"/>
              <a:t>) </a:t>
            </a:r>
          </a:p>
          <a:p>
            <a:pPr marL="630238"/>
            <a:r>
              <a:rPr lang="tr-TR" sz="3200" dirty="0"/>
              <a:t>      Dikkat: </a:t>
            </a:r>
            <a:r>
              <a:rPr lang="tr-TR" sz="3200" dirty="0" err="1"/>
              <a:t>Tromboemboli</a:t>
            </a:r>
            <a:r>
              <a:rPr lang="tr-TR" sz="3200" dirty="0"/>
              <a:t> ! </a:t>
            </a:r>
            <a:r>
              <a:rPr lang="tr-TR" sz="3200" dirty="0" smtClean="0"/>
              <a:t>!</a:t>
            </a:r>
            <a:endParaRPr lang="tr-TR" sz="3200" dirty="0"/>
          </a:p>
        </p:txBody>
      </p:sp>
      <p:sp>
        <p:nvSpPr>
          <p:cNvPr id="4" name="Başlık 1"/>
          <p:cNvSpPr>
            <a:spLocks noGrp="1"/>
          </p:cNvSpPr>
          <p:nvPr>
            <p:ph type="title"/>
          </p:nvPr>
        </p:nvSpPr>
        <p:spPr>
          <a:xfrm>
            <a:off x="491067" y="5588665"/>
            <a:ext cx="11379200" cy="758952"/>
          </a:xfrm>
        </p:spPr>
        <p:txBody>
          <a:bodyPr/>
          <a:lstStyle/>
          <a:p>
            <a:pPr marL="457200" indent="-457200" algn="l">
              <a:buFont typeface="Arial" panose="020B0604020202020204" pitchFamily="34" charset="0"/>
              <a:buChar char="•"/>
            </a:pPr>
            <a:r>
              <a:rPr lang="tr-TR" dirty="0" err="1" smtClean="0">
                <a:solidFill>
                  <a:schemeClr val="tx1"/>
                </a:solidFill>
              </a:rPr>
              <a:t>Plazmaferez</a:t>
            </a:r>
            <a:endParaRPr lang="tr-TR" dirty="0">
              <a:solidFill>
                <a:schemeClr val="tx1"/>
              </a:solidFill>
            </a:endParaRPr>
          </a:p>
        </p:txBody>
      </p:sp>
    </p:spTree>
    <p:extLst>
      <p:ext uri="{BB962C8B-B14F-4D97-AF65-F5344CB8AC3E}">
        <p14:creationId xmlns:p14="http://schemas.microsoft.com/office/powerpoint/2010/main" val="3870805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01638" y="1473200"/>
            <a:ext cx="5384800"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00800" y="1473200"/>
            <a:ext cx="5384800"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6"/>
          <p:cNvSpPr txBox="1">
            <a:spLocks noGrp="1"/>
          </p:cNvSpPr>
          <p:nvPr>
            <p:ph type="title"/>
          </p:nvPr>
        </p:nvSpPr>
        <p:spPr>
          <a:xfrm>
            <a:off x="402336" y="402777"/>
            <a:ext cx="11379200" cy="584775"/>
          </a:xfrm>
          <a:prstGeom prst="rect">
            <a:avLst/>
          </a:prstGeom>
          <a:noFill/>
        </p:spPr>
        <p:txBody>
          <a:bodyPr wrap="square" rtlCol="0">
            <a:spAutoFit/>
          </a:bodyPr>
          <a:lstStyle/>
          <a:p>
            <a:r>
              <a:rPr lang="tr-TR" sz="3200" dirty="0" smtClean="0">
                <a:solidFill>
                  <a:schemeClr val="accent3"/>
                </a:solidFill>
              </a:rPr>
              <a:t>Dirençli kanamalarda yaklaşım</a:t>
            </a:r>
            <a:endParaRPr lang="tr-TR" sz="3200" dirty="0">
              <a:solidFill>
                <a:schemeClr val="accent3"/>
              </a:solidFill>
            </a:endParaRPr>
          </a:p>
        </p:txBody>
      </p:sp>
    </p:spTree>
    <p:extLst>
      <p:ext uri="{BB962C8B-B14F-4D97-AF65-F5344CB8AC3E}">
        <p14:creationId xmlns:p14="http://schemas.microsoft.com/office/powerpoint/2010/main" val="2671994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6"/>
          <p:cNvSpPr txBox="1">
            <a:spLocks/>
          </p:cNvSpPr>
          <p:nvPr/>
        </p:nvSpPr>
        <p:spPr>
          <a:xfrm>
            <a:off x="402336" y="402777"/>
            <a:ext cx="11379200" cy="584775"/>
          </a:xfrm>
          <a:prstGeom prst="rect">
            <a:avLst/>
          </a:prstGeom>
          <a:noFill/>
        </p:spPr>
        <p:txBody>
          <a:bodyPr wrap="square" rtlCol="0">
            <a:sp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sz="3200" dirty="0" err="1" smtClean="0">
                <a:solidFill>
                  <a:schemeClr val="accent3"/>
                </a:solidFill>
              </a:rPr>
              <a:t>İnhibitörlü</a:t>
            </a:r>
            <a:r>
              <a:rPr lang="tr-TR" sz="3200" dirty="0" smtClean="0">
                <a:solidFill>
                  <a:schemeClr val="accent3"/>
                </a:solidFill>
              </a:rPr>
              <a:t> hemofilide </a:t>
            </a:r>
            <a:r>
              <a:rPr lang="tr-TR" sz="3200" dirty="0" err="1" smtClean="0">
                <a:solidFill>
                  <a:schemeClr val="accent3"/>
                </a:solidFill>
              </a:rPr>
              <a:t>profilaksi</a:t>
            </a:r>
            <a:r>
              <a:rPr lang="tr-TR" sz="3200" dirty="0" smtClean="0">
                <a:solidFill>
                  <a:schemeClr val="accent3"/>
                </a:solidFill>
              </a:rPr>
              <a:t> (korunma) tedavisi</a:t>
            </a:r>
            <a:endParaRPr lang="tr-TR" sz="3200" dirty="0">
              <a:solidFill>
                <a:schemeClr val="accent3"/>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36" y="1154307"/>
            <a:ext cx="914400" cy="698597"/>
          </a:xfrm>
          <a:prstGeom prst="rect">
            <a:avLst/>
          </a:prstGeom>
        </p:spPr>
      </p:pic>
      <p:sp>
        <p:nvSpPr>
          <p:cNvPr id="4" name="Dikdörtgen 3"/>
          <p:cNvSpPr/>
          <p:nvPr/>
        </p:nvSpPr>
        <p:spPr>
          <a:xfrm>
            <a:off x="1316736" y="1241996"/>
            <a:ext cx="11745636" cy="492443"/>
          </a:xfrm>
          <a:prstGeom prst="rect">
            <a:avLst/>
          </a:prstGeom>
        </p:spPr>
        <p:txBody>
          <a:bodyPr wrap="square">
            <a:spAutoFit/>
          </a:bodyPr>
          <a:lstStyle/>
          <a:p>
            <a:r>
              <a:rPr lang="tr-TR" sz="2600" dirty="0"/>
              <a:t>“</a:t>
            </a:r>
            <a:r>
              <a:rPr lang="tr-TR" sz="2600" dirty="0" err="1"/>
              <a:t>Profilaksi</a:t>
            </a:r>
            <a:r>
              <a:rPr lang="tr-TR" sz="2600" dirty="0"/>
              <a:t>, hemofili hastalarında standart tedavi yaklaşımı olmalıdır.”</a:t>
            </a:r>
          </a:p>
        </p:txBody>
      </p:sp>
      <p:sp>
        <p:nvSpPr>
          <p:cNvPr id="5" name="Dikdörtgen 4"/>
          <p:cNvSpPr/>
          <p:nvPr/>
        </p:nvSpPr>
        <p:spPr>
          <a:xfrm>
            <a:off x="1486070" y="2023075"/>
            <a:ext cx="10464800" cy="892552"/>
          </a:xfrm>
          <a:prstGeom prst="rect">
            <a:avLst/>
          </a:prstGeom>
        </p:spPr>
        <p:txBody>
          <a:bodyPr wrap="square">
            <a:spAutoFit/>
          </a:bodyPr>
          <a:lstStyle/>
          <a:p>
            <a:r>
              <a:rPr lang="tr-TR" sz="2600" dirty="0"/>
              <a:t>“ </a:t>
            </a:r>
            <a:r>
              <a:rPr lang="tr-TR" sz="2600" dirty="0" smtClean="0"/>
              <a:t>Sık </a:t>
            </a:r>
            <a:r>
              <a:rPr lang="tr-TR" sz="2600" dirty="0"/>
              <a:t>kanaması veya yaşamı tehdit edici kanaması olan </a:t>
            </a:r>
            <a:r>
              <a:rPr lang="tr-TR" sz="2600" dirty="0" err="1" smtClean="0"/>
              <a:t>inhibitörlü</a:t>
            </a:r>
            <a:r>
              <a:rPr lang="tr-TR" sz="2600" dirty="0" smtClean="0"/>
              <a:t> hastalar </a:t>
            </a:r>
            <a:r>
              <a:rPr lang="tr-TR" sz="2600" dirty="0" err="1"/>
              <a:t>profilaksi</a:t>
            </a:r>
            <a:r>
              <a:rPr lang="tr-TR" sz="2600" dirty="0"/>
              <a:t> açısından değerlendirilmelidir</a:t>
            </a:r>
            <a:r>
              <a:rPr lang="tr-TR" sz="2600" dirty="0" smtClean="0"/>
              <a:t>.</a:t>
            </a:r>
            <a:r>
              <a:rPr lang="tr-TR" sz="2600" dirty="0"/>
              <a:t> </a:t>
            </a:r>
            <a:r>
              <a:rPr lang="tr-TR" sz="2600" dirty="0" smtClean="0"/>
              <a:t>”</a:t>
            </a:r>
            <a:endParaRPr lang="tr-TR" sz="2600" dirty="0"/>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82" y="2082646"/>
            <a:ext cx="862754" cy="773411"/>
          </a:xfrm>
          <a:prstGeom prst="rect">
            <a:avLst/>
          </a:prstGeom>
        </p:spPr>
      </p:pic>
      <p:sp>
        <p:nvSpPr>
          <p:cNvPr id="7" name="Dikdörtgen 6"/>
          <p:cNvSpPr/>
          <p:nvPr/>
        </p:nvSpPr>
        <p:spPr>
          <a:xfrm>
            <a:off x="361696" y="6376934"/>
            <a:ext cx="11830304" cy="377026"/>
          </a:xfrm>
          <a:prstGeom prst="rect">
            <a:avLst/>
          </a:prstGeom>
        </p:spPr>
        <p:txBody>
          <a:bodyPr wrap="square">
            <a:spAutoFit/>
          </a:bodyPr>
          <a:lstStyle/>
          <a:p>
            <a:r>
              <a:rPr lang="tr-TR" sz="800" dirty="0" err="1"/>
              <a:t>Srivastava</a:t>
            </a:r>
            <a:r>
              <a:rPr lang="tr-TR" sz="800" dirty="0"/>
              <a:t> A, </a:t>
            </a:r>
            <a:r>
              <a:rPr lang="tr-TR" sz="800" dirty="0" err="1"/>
              <a:t>Santagostino</a:t>
            </a:r>
            <a:r>
              <a:rPr lang="tr-TR" sz="800" dirty="0"/>
              <a:t> E, </a:t>
            </a:r>
            <a:r>
              <a:rPr lang="tr-TR" sz="800" dirty="0" err="1"/>
              <a:t>Dougall</a:t>
            </a:r>
            <a:r>
              <a:rPr lang="tr-TR" sz="800" dirty="0"/>
              <a:t> A, Kitchen S, </a:t>
            </a:r>
            <a:r>
              <a:rPr lang="tr-TR" sz="800" dirty="0" err="1"/>
              <a:t>Sutherland</a:t>
            </a:r>
            <a:r>
              <a:rPr lang="tr-TR" sz="800" dirty="0"/>
              <a:t> M, </a:t>
            </a:r>
            <a:r>
              <a:rPr lang="tr-TR" sz="800" dirty="0" err="1"/>
              <a:t>Pipe</a:t>
            </a:r>
            <a:r>
              <a:rPr lang="tr-TR" sz="800" dirty="0"/>
              <a:t> </a:t>
            </a:r>
            <a:r>
              <a:rPr lang="tr-TR" sz="800" dirty="0" err="1"/>
              <a:t>SW,Carcao</a:t>
            </a:r>
            <a:r>
              <a:rPr lang="tr-TR" sz="800" dirty="0"/>
              <a:t> M, </a:t>
            </a:r>
            <a:r>
              <a:rPr lang="tr-TR" sz="800" dirty="0" err="1"/>
              <a:t>Mahlangu</a:t>
            </a:r>
            <a:r>
              <a:rPr lang="tr-TR" sz="800" dirty="0"/>
              <a:t> J, </a:t>
            </a:r>
            <a:r>
              <a:rPr lang="tr-TR" sz="800" dirty="0" err="1"/>
              <a:t>Ragni</a:t>
            </a:r>
            <a:r>
              <a:rPr lang="tr-TR" sz="800" dirty="0"/>
              <a:t> MV, </a:t>
            </a:r>
            <a:r>
              <a:rPr lang="tr-TR" sz="800" dirty="0" err="1"/>
              <a:t>Windyga</a:t>
            </a:r>
            <a:r>
              <a:rPr lang="tr-TR" sz="800" dirty="0"/>
              <a:t> J, </a:t>
            </a:r>
            <a:r>
              <a:rPr lang="tr-TR" sz="800" dirty="0" err="1"/>
              <a:t>Llinás</a:t>
            </a:r>
            <a:r>
              <a:rPr lang="tr-TR" sz="800" dirty="0"/>
              <a:t> A, </a:t>
            </a:r>
            <a:r>
              <a:rPr lang="tr-TR" sz="800" dirty="0" err="1"/>
              <a:t>Goddard</a:t>
            </a:r>
            <a:r>
              <a:rPr lang="tr-TR" sz="800" dirty="0"/>
              <a:t> NJ, </a:t>
            </a:r>
            <a:r>
              <a:rPr lang="tr-TR" sz="800" dirty="0" err="1"/>
              <a:t>MohanR</a:t>
            </a:r>
            <a:r>
              <a:rPr lang="tr-TR" sz="800" dirty="0"/>
              <a:t>, </a:t>
            </a:r>
            <a:r>
              <a:rPr lang="tr-TR" sz="800" dirty="0" err="1"/>
              <a:t>Poonnoose</a:t>
            </a:r>
            <a:r>
              <a:rPr lang="tr-TR" sz="800" dirty="0"/>
              <a:t> PM, </a:t>
            </a:r>
            <a:r>
              <a:rPr lang="tr-TR" sz="800" dirty="0" err="1"/>
              <a:t>Feldman</a:t>
            </a:r>
            <a:r>
              <a:rPr lang="tr-TR" sz="800" dirty="0"/>
              <a:t> BM, </a:t>
            </a:r>
            <a:r>
              <a:rPr lang="tr-TR" sz="800" dirty="0" err="1"/>
              <a:t>Lewis</a:t>
            </a:r>
            <a:r>
              <a:rPr lang="tr-TR" sz="800" dirty="0"/>
              <a:t> SZ, </a:t>
            </a:r>
            <a:r>
              <a:rPr lang="tr-TR" sz="800" dirty="0" err="1"/>
              <a:t>van</a:t>
            </a:r>
            <a:r>
              <a:rPr lang="tr-TR" sz="800" dirty="0"/>
              <a:t> den </a:t>
            </a:r>
            <a:r>
              <a:rPr lang="tr-TR" sz="800" dirty="0" err="1"/>
              <a:t>Berg</a:t>
            </a:r>
            <a:r>
              <a:rPr lang="tr-TR" sz="800" dirty="0"/>
              <a:t> HM, Pierce GF,WFH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a:t>
            </a:r>
            <a:r>
              <a:rPr lang="tr-TR" sz="800" dirty="0" err="1"/>
              <a:t>panelists</a:t>
            </a:r>
            <a:r>
              <a:rPr lang="tr-TR" sz="800" dirty="0"/>
              <a:t> </a:t>
            </a:r>
            <a:r>
              <a:rPr lang="tr-TR" sz="800" dirty="0" err="1"/>
              <a:t>and</a:t>
            </a:r>
            <a:r>
              <a:rPr lang="tr-TR" sz="800" dirty="0"/>
              <a:t> </a:t>
            </a:r>
            <a:r>
              <a:rPr lang="tr-TR" sz="800" dirty="0" err="1"/>
              <a:t>coauthors</a:t>
            </a:r>
            <a:r>
              <a:rPr lang="tr-TR" sz="800" dirty="0"/>
              <a:t>. 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3rd </a:t>
            </a:r>
            <a:r>
              <a:rPr lang="tr-TR" sz="800" dirty="0" err="1"/>
              <a:t>edition.Haemophilia</a:t>
            </a:r>
            <a:r>
              <a:rPr lang="tr-TR" sz="800" dirty="0"/>
              <a:t>. 2020;26(</a:t>
            </a:r>
            <a:r>
              <a:rPr lang="tr-TR" sz="800" dirty="0" err="1"/>
              <a:t>Suppl</a:t>
            </a:r>
            <a:r>
              <a:rPr lang="tr-TR" sz="800" dirty="0"/>
              <a:t> 6):</a:t>
            </a:r>
            <a:r>
              <a:rPr lang="tr-TR" sz="800" dirty="0" smtClean="0"/>
              <a:t>1-158. </a:t>
            </a:r>
            <a:r>
              <a:rPr lang="tr-TR" sz="1050" dirty="0" smtClean="0"/>
              <a:t>Türk </a:t>
            </a:r>
            <a:r>
              <a:rPr lang="tr-TR" sz="1050" dirty="0"/>
              <a:t>Hematoloji Derneği, Ulusal Hemofili Tanı ve Tedavi Kılavuzu </a:t>
            </a:r>
            <a:r>
              <a:rPr lang="tr-TR" sz="1050" dirty="0" smtClean="0"/>
              <a:t>2021.</a:t>
            </a:r>
            <a:endParaRPr lang="tr-TR" sz="1050" dirty="0"/>
          </a:p>
        </p:txBody>
      </p:sp>
      <p:sp>
        <p:nvSpPr>
          <p:cNvPr id="8" name="Dikdörtgen 7"/>
          <p:cNvSpPr/>
          <p:nvPr/>
        </p:nvSpPr>
        <p:spPr>
          <a:xfrm>
            <a:off x="654784" y="3686354"/>
            <a:ext cx="4972836" cy="523220"/>
          </a:xfrm>
          <a:prstGeom prst="rect">
            <a:avLst/>
          </a:prstGeom>
        </p:spPr>
        <p:txBody>
          <a:bodyPr wrap="none">
            <a:spAutoFit/>
          </a:bodyPr>
          <a:lstStyle/>
          <a:p>
            <a:r>
              <a:rPr lang="tr-TR" sz="2800" dirty="0"/>
              <a:t>Kime </a:t>
            </a:r>
            <a:r>
              <a:rPr lang="tr-TR" sz="2800" dirty="0" err="1"/>
              <a:t>profilaksi</a:t>
            </a:r>
            <a:r>
              <a:rPr lang="tr-TR" sz="2800" dirty="0"/>
              <a:t> önerilmelidir?</a:t>
            </a:r>
          </a:p>
        </p:txBody>
      </p:sp>
      <p:sp>
        <p:nvSpPr>
          <p:cNvPr id="9" name="Dikdörtgen 8"/>
          <p:cNvSpPr/>
          <p:nvPr/>
        </p:nvSpPr>
        <p:spPr>
          <a:xfrm>
            <a:off x="622470" y="4448859"/>
            <a:ext cx="11159066" cy="1384995"/>
          </a:xfrm>
          <a:prstGeom prst="rect">
            <a:avLst/>
          </a:prstGeom>
        </p:spPr>
        <p:txBody>
          <a:bodyPr wrap="square">
            <a:spAutoFit/>
          </a:bodyPr>
          <a:lstStyle/>
          <a:p>
            <a:r>
              <a:rPr lang="tr-TR" sz="2800" dirty="0"/>
              <a:t>Faktör düzeyi </a:t>
            </a:r>
            <a:r>
              <a:rPr lang="tr-TR" sz="2800" dirty="0">
                <a:solidFill>
                  <a:srgbClr val="FF0000"/>
                </a:solidFill>
                <a:latin typeface="Calibri" panose="020F0502020204030204" pitchFamily="34" charset="0"/>
                <a:cs typeface="Calibri" panose="020F0502020204030204" pitchFamily="34" charset="0"/>
              </a:rPr>
              <a:t>≤ </a:t>
            </a:r>
            <a:r>
              <a:rPr lang="tr-TR" sz="2800" dirty="0">
                <a:solidFill>
                  <a:srgbClr val="FF0000"/>
                </a:solidFill>
              </a:rPr>
              <a:t>% l </a:t>
            </a:r>
            <a:r>
              <a:rPr lang="tr-TR" sz="2800" dirty="0"/>
              <a:t>ve/veya </a:t>
            </a:r>
          </a:p>
          <a:p>
            <a:r>
              <a:rPr lang="tr-TR" sz="2800" dirty="0">
                <a:solidFill>
                  <a:srgbClr val="FF0000"/>
                </a:solidFill>
              </a:rPr>
              <a:t>Ayda &gt;3 kanaması </a:t>
            </a:r>
            <a:r>
              <a:rPr lang="tr-TR" sz="2800" dirty="0"/>
              <a:t>olan ya da </a:t>
            </a:r>
            <a:r>
              <a:rPr lang="tr-TR" sz="2800" dirty="0">
                <a:solidFill>
                  <a:srgbClr val="FF0000"/>
                </a:solidFill>
              </a:rPr>
              <a:t>hedef eklem </a:t>
            </a:r>
            <a:r>
              <a:rPr lang="tr-TR" sz="2800" dirty="0"/>
              <a:t>gelişen hastalarda faktör düzeyine bakılmaksızın </a:t>
            </a:r>
            <a:r>
              <a:rPr lang="tr-TR" sz="2800" dirty="0" err="1"/>
              <a:t>profilaksi</a:t>
            </a:r>
            <a:r>
              <a:rPr lang="tr-TR" sz="2800" dirty="0"/>
              <a:t> önerilmelidir.</a:t>
            </a:r>
          </a:p>
        </p:txBody>
      </p:sp>
    </p:spTree>
    <p:extLst>
      <p:ext uri="{BB962C8B-B14F-4D97-AF65-F5344CB8AC3E}">
        <p14:creationId xmlns:p14="http://schemas.microsoft.com/office/powerpoint/2010/main" val="5792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t>Emicizumab</a:t>
            </a:r>
            <a:r>
              <a:rPr lang="en-US" dirty="0"/>
              <a:t> </a:t>
            </a:r>
            <a:r>
              <a:rPr lang="en-US" dirty="0" err="1"/>
              <a:t>Profilaksisi</a:t>
            </a:r>
            <a:r>
              <a:rPr lang="en-US" dirty="0"/>
              <a:t> </a:t>
            </a:r>
            <a:r>
              <a:rPr lang="en-US" dirty="0" err="1"/>
              <a:t>ile</a:t>
            </a:r>
            <a:r>
              <a:rPr lang="en-US" dirty="0"/>
              <a:t> </a:t>
            </a:r>
            <a:r>
              <a:rPr lang="en-US" dirty="0" err="1"/>
              <a:t>Sıfır</a:t>
            </a:r>
            <a:r>
              <a:rPr lang="en-US" dirty="0"/>
              <a:t> </a:t>
            </a:r>
            <a:r>
              <a:rPr lang="en-US" dirty="0" err="1"/>
              <a:t>Kanaması</a:t>
            </a:r>
            <a:r>
              <a:rPr lang="en-US" dirty="0"/>
              <a:t> Olan </a:t>
            </a:r>
            <a:r>
              <a:rPr lang="en-US" dirty="0" err="1"/>
              <a:t>Hastalar</a:t>
            </a:r>
            <a:endParaRPr lang="en-US" dirty="0"/>
          </a:p>
        </p:txBody>
      </p:sp>
      <p:grpSp>
        <p:nvGrpSpPr>
          <p:cNvPr id="12" name="Group 11">
            <a:extLst>
              <a:ext uri="{FF2B5EF4-FFF2-40B4-BE49-F238E27FC236}">
                <a16:creationId xmlns:a16="http://schemas.microsoft.com/office/drawing/2014/main" id="{EFE86453-4469-C411-117E-48EE5057A662}"/>
              </a:ext>
            </a:extLst>
          </p:cNvPr>
          <p:cNvGrpSpPr/>
          <p:nvPr/>
        </p:nvGrpSpPr>
        <p:grpSpPr>
          <a:xfrm>
            <a:off x="4488064" y="1394241"/>
            <a:ext cx="2560320" cy="2060852"/>
            <a:chOff x="3581929" y="1398816"/>
            <a:chExt cx="2560320" cy="2060852"/>
          </a:xfrm>
        </p:grpSpPr>
        <p:sp>
          <p:nvSpPr>
            <p:cNvPr id="31" name="Content Placeholder 2">
              <a:extLst>
                <a:ext uri="{FF2B5EF4-FFF2-40B4-BE49-F238E27FC236}">
                  <a16:creationId xmlns:a16="http://schemas.microsoft.com/office/drawing/2014/main" id="{896E0AAB-9F5E-430A-B273-93E3A81B68CB}"/>
                </a:ext>
              </a:extLst>
            </p:cNvPr>
            <p:cNvSpPr txBox="1">
              <a:spLocks/>
            </p:cNvSpPr>
            <p:nvPr/>
          </p:nvSpPr>
          <p:spPr>
            <a:xfrm>
              <a:off x="3882196" y="3121464"/>
              <a:ext cx="1923343" cy="338204"/>
            </a:xfrm>
            <a:prstGeom prst="rect">
              <a:avLst/>
            </a:prstGeom>
          </p:spPr>
          <p:txBody>
            <a:bodyPr vert="horz" lIns="0" tIns="0" rIns="0" bIns="0" rtlCol="0">
              <a:noAutofit/>
            </a:bodyPr>
            <a:lstStyle>
              <a:lvl1pPr lvl="0" indent="0" defTabSz="342874">
                <a:lnSpc>
                  <a:spcPct val="100000"/>
                </a:lnSpc>
                <a:spcBef>
                  <a:spcPts val="0"/>
                </a:spcBef>
                <a:buFont typeface="Arial"/>
                <a:buNone/>
                <a:defRPr sz="1200">
                  <a:solidFill>
                    <a:schemeClr val="tx1">
                      <a:lumMod val="65000"/>
                      <a:lumOff val="35000"/>
                    </a:schemeClr>
                  </a:solidFill>
                </a:defRPr>
              </a:lvl1pPr>
              <a:lvl2pPr marL="137150" lvl="1" indent="-137150" defTabSz="342874">
                <a:lnSpc>
                  <a:spcPct val="100000"/>
                </a:lnSpc>
                <a:spcBef>
                  <a:spcPts val="0"/>
                </a:spcBef>
                <a:buClr>
                  <a:srgbClr val="336990"/>
                </a:buClr>
                <a:buFont typeface="Arial"/>
                <a:buChar char="•"/>
                <a:defRPr sz="1200">
                  <a:solidFill>
                    <a:schemeClr val="tx1">
                      <a:lumMod val="65000"/>
                      <a:lumOff val="35000"/>
                    </a:schemeClr>
                  </a:solidFill>
                </a:defRPr>
              </a:lvl2pPr>
              <a:lvl3pPr marL="274300" lvl="2" indent="-137150" defTabSz="342874">
                <a:lnSpc>
                  <a:spcPct val="100000"/>
                </a:lnSpc>
                <a:spcBef>
                  <a:spcPts val="0"/>
                </a:spcBef>
                <a:buClr>
                  <a:srgbClr val="336990"/>
                </a:buClr>
                <a:buFont typeface="Lucida Grande"/>
                <a:buChar char="-"/>
                <a:defRPr sz="1200">
                  <a:solidFill>
                    <a:schemeClr val="tx1">
                      <a:lumMod val="65000"/>
                      <a:lumOff val="35000"/>
                    </a:schemeClr>
                  </a:solidFill>
                </a:defRPr>
              </a:lvl3pPr>
              <a:lvl4pPr marL="411450" lvl="3" indent="-137150" defTabSz="342874">
                <a:lnSpc>
                  <a:spcPct val="100000"/>
                </a:lnSpc>
                <a:spcBef>
                  <a:spcPts val="0"/>
                </a:spcBef>
                <a:buClr>
                  <a:srgbClr val="336990"/>
                </a:buClr>
                <a:buFont typeface="Wingdings" charset="2"/>
                <a:buChar char="§"/>
                <a:defRPr sz="1200">
                  <a:solidFill>
                    <a:schemeClr val="tx1">
                      <a:lumMod val="65000"/>
                      <a:lumOff val="35000"/>
                    </a:schemeClr>
                  </a:solidFill>
                </a:defRPr>
              </a:lvl4pPr>
              <a:lvl5pPr marL="548600" lvl="4" indent="-137150" defTabSz="342874">
                <a:lnSpc>
                  <a:spcPct val="100000"/>
                </a:lnSpc>
                <a:spcBef>
                  <a:spcPts val="0"/>
                </a:spcBef>
                <a:buClr>
                  <a:srgbClr val="336990"/>
                </a:buClr>
                <a:buFont typeface="Lucida Grande"/>
                <a:buChar char="›"/>
                <a:defRPr sz="1200">
                  <a:solidFill>
                    <a:schemeClr val="tx1">
                      <a:lumMod val="65000"/>
                      <a:lumOff val="35000"/>
                    </a:schemeClr>
                  </a:solidFill>
                </a:defRPr>
              </a:lvl5pPr>
              <a:lvl6pPr marL="857185" indent="-171438" defTabSz="342874">
                <a:lnSpc>
                  <a:spcPts val="1200"/>
                </a:lnSpc>
                <a:spcBef>
                  <a:spcPts val="451"/>
                </a:spcBef>
                <a:buFont typeface="Lucida Grande"/>
                <a:buChar char="»"/>
                <a:defRPr sz="1051" baseline="0"/>
              </a:lvl6pPr>
              <a:lvl7pPr marL="2228683" indent="-171438" defTabSz="342874">
                <a:spcBef>
                  <a:spcPct val="20000"/>
                </a:spcBef>
                <a:buFont typeface="Arial"/>
                <a:buChar char="•"/>
                <a:defRPr sz="1500"/>
              </a:lvl7pPr>
              <a:lvl8pPr marL="2571558" indent="-171438" defTabSz="342874">
                <a:spcBef>
                  <a:spcPct val="20000"/>
                </a:spcBef>
                <a:buFont typeface="Arial"/>
                <a:buChar char="•"/>
                <a:defRPr sz="1500"/>
              </a:lvl8pPr>
              <a:lvl9pPr marL="2914431" indent="-171438" defTabSz="342874">
                <a:spcBef>
                  <a:spcPct val="20000"/>
                </a:spcBef>
                <a:buFont typeface="Arial"/>
                <a:buChar char="•"/>
                <a:defRPr sz="1500"/>
              </a:lvl9pPr>
            </a:lstStyle>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Emicizumab</a:t>
              </a:r>
              <a:endParaRPr kumimoji="0" lang="pt-BR" sz="1400" b="0" i="0" u="none" strike="noStrike" kern="1200" cap="none" spc="0" normalizeH="0" baseline="0" noProof="0" dirty="0">
                <a:ln>
                  <a:noFill/>
                </a:ln>
                <a:solidFill>
                  <a:srgbClr val="061421">
                    <a:lumMod val="65000"/>
                    <a:lumOff val="3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Prophylaxis 1.5 mg/kg QW (n = 65)</a:t>
              </a:r>
              <a:r>
                <a:rPr kumimoji="0" lang="pt-BR"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E7485D9C-7492-4DD2-80D8-7677E5DA3F66}"/>
                </a:ext>
              </a:extLst>
            </p:cNvPr>
            <p:cNvSpPr/>
            <p:nvPr/>
          </p:nvSpPr>
          <p:spPr>
            <a:xfrm>
              <a:off x="4412287" y="2350029"/>
              <a:ext cx="899606" cy="70788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77</a:t>
              </a:r>
              <a:r>
                <a:rPr kumimoji="0" lang="en-US" sz="3200" b="0" i="0" u="none" strike="noStrike" kern="1200" cap="none" spc="0" normalizeH="0" baseline="3000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41" name="Rectangle 40">
              <a:extLst>
                <a:ext uri="{FF2B5EF4-FFF2-40B4-BE49-F238E27FC236}">
                  <a16:creationId xmlns:a16="http://schemas.microsoft.com/office/drawing/2014/main" id="{00C56475-C10C-4CDB-9CF3-73E03CE014D0}"/>
                </a:ext>
              </a:extLst>
            </p:cNvPr>
            <p:cNvSpPr/>
            <p:nvPr/>
          </p:nvSpPr>
          <p:spPr>
            <a:xfrm>
              <a:off x="4065237" y="2872911"/>
              <a:ext cx="1593706" cy="276999"/>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(95% CI: 64.8%-86.5%)</a:t>
              </a:r>
            </a:p>
          </p:txBody>
        </p:sp>
        <p:sp>
          <p:nvSpPr>
            <p:cNvPr id="33" name="Rectangle 32">
              <a:extLst>
                <a:ext uri="{FF2B5EF4-FFF2-40B4-BE49-F238E27FC236}">
                  <a16:creationId xmlns:a16="http://schemas.microsoft.com/office/drawing/2014/main" id="{F802E3D8-1E0E-4BB7-8D40-C22537278BB6}"/>
                </a:ext>
              </a:extLst>
            </p:cNvPr>
            <p:cNvSpPr/>
            <p:nvPr/>
          </p:nvSpPr>
          <p:spPr>
            <a:xfrm>
              <a:off x="3581929" y="1398816"/>
              <a:ext cx="2560320" cy="991169"/>
            </a:xfrm>
            <a:prstGeom prst="rect">
              <a:avLst/>
            </a:prstGeom>
          </p:spPr>
          <p:txBody>
            <a:bodyPr wrap="square">
              <a:spAutoFit/>
            </a:bodyPr>
            <a:lstStyle/>
            <a:p>
              <a:pPr marL="0" marR="0" lvl="0" indent="0" algn="ctr" defTabSz="609555" rtl="0" eaLnBrk="1" fontAlgn="auto" latinLnBrk="0" hangingPunct="1">
                <a:lnSpc>
                  <a:spcPct val="110000"/>
                </a:lnSpc>
                <a:spcBef>
                  <a:spcPct val="20000"/>
                </a:spcBef>
                <a:spcAft>
                  <a:spcPts val="800"/>
                </a:spcAft>
                <a:buClr>
                  <a:srgbClr val="EB6525"/>
                </a:buClr>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HAVEN 2 </a:t>
              </a:r>
              <a:b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Pediatric patients</a:t>
              </a:r>
              <a:b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with inhibitors</a:t>
              </a:r>
            </a:p>
          </p:txBody>
        </p:sp>
        <p:cxnSp>
          <p:nvCxnSpPr>
            <p:cNvPr id="43" name="Straight Connector 42">
              <a:extLst>
                <a:ext uri="{FF2B5EF4-FFF2-40B4-BE49-F238E27FC236}">
                  <a16:creationId xmlns:a16="http://schemas.microsoft.com/office/drawing/2014/main" id="{199309C4-BEF0-4B83-A5B2-1FA1B527C0B7}"/>
                </a:ext>
              </a:extLst>
            </p:cNvPr>
            <p:cNvCxnSpPr>
              <a:cxnSpLocks/>
            </p:cNvCxnSpPr>
            <p:nvPr/>
          </p:nvCxnSpPr>
          <p:spPr>
            <a:xfrm>
              <a:off x="3685331" y="2381179"/>
              <a:ext cx="2353519"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B925E662-DEEE-F643-0D9E-A88A37291376}"/>
              </a:ext>
            </a:extLst>
          </p:cNvPr>
          <p:cNvGrpSpPr/>
          <p:nvPr/>
        </p:nvGrpSpPr>
        <p:grpSpPr>
          <a:xfrm>
            <a:off x="7438419" y="1394241"/>
            <a:ext cx="4086952" cy="2218992"/>
            <a:chOff x="7224175" y="1396889"/>
            <a:chExt cx="4086952" cy="2218992"/>
          </a:xfrm>
        </p:grpSpPr>
        <p:sp>
          <p:nvSpPr>
            <p:cNvPr id="32" name="Rectangle 31">
              <a:extLst>
                <a:ext uri="{FF2B5EF4-FFF2-40B4-BE49-F238E27FC236}">
                  <a16:creationId xmlns:a16="http://schemas.microsoft.com/office/drawing/2014/main" id="{FAA129A5-B102-451B-A7EA-3E04D77A0F2F}"/>
                </a:ext>
              </a:extLst>
            </p:cNvPr>
            <p:cNvSpPr/>
            <p:nvPr/>
          </p:nvSpPr>
          <p:spPr>
            <a:xfrm>
              <a:off x="7853148" y="1396889"/>
              <a:ext cx="3237221" cy="991169"/>
            </a:xfrm>
            <a:prstGeom prst="rect">
              <a:avLst/>
            </a:prstGeom>
          </p:spPr>
          <p:txBody>
            <a:bodyPr wrap="square">
              <a:spAutoFit/>
            </a:bodyPr>
            <a:lstStyle/>
            <a:p>
              <a:pPr marL="0" marR="0" lvl="0" indent="0" algn="ctr" defTabSz="609555" rtl="0" eaLnBrk="1" fontAlgn="auto" latinLnBrk="0" hangingPunct="1">
                <a:lnSpc>
                  <a:spcPct val="110000"/>
                </a:lnSpc>
                <a:spcBef>
                  <a:spcPts val="0"/>
                </a:spcBef>
                <a:spcAft>
                  <a:spcPts val="800"/>
                </a:spcAft>
                <a:buClr>
                  <a:srgbClr val="EB6525"/>
                </a:buClr>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HAVEN 3 </a:t>
              </a:r>
              <a:b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Adults and adolescents </a:t>
              </a:r>
              <a:b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without inhibitors</a:t>
              </a:r>
            </a:p>
          </p:txBody>
        </p:sp>
        <p:cxnSp>
          <p:nvCxnSpPr>
            <p:cNvPr id="42" name="Straight Connector 41">
              <a:extLst>
                <a:ext uri="{FF2B5EF4-FFF2-40B4-BE49-F238E27FC236}">
                  <a16:creationId xmlns:a16="http://schemas.microsoft.com/office/drawing/2014/main" id="{E916480D-83D9-4524-95A8-A7B7E59E19E7}"/>
                </a:ext>
              </a:extLst>
            </p:cNvPr>
            <p:cNvCxnSpPr>
              <a:cxnSpLocks/>
            </p:cNvCxnSpPr>
            <p:nvPr/>
          </p:nvCxnSpPr>
          <p:spPr>
            <a:xfrm>
              <a:off x="7853148" y="2372164"/>
              <a:ext cx="3237221"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4" name="Content Placeholder 2">
              <a:extLst>
                <a:ext uri="{FF2B5EF4-FFF2-40B4-BE49-F238E27FC236}">
                  <a16:creationId xmlns:a16="http://schemas.microsoft.com/office/drawing/2014/main" id="{ACE66474-E7D7-4113-8513-5D5752290645}"/>
                </a:ext>
              </a:extLst>
            </p:cNvPr>
            <p:cNvSpPr txBox="1">
              <a:spLocks/>
            </p:cNvSpPr>
            <p:nvPr/>
          </p:nvSpPr>
          <p:spPr>
            <a:xfrm>
              <a:off x="7224175" y="3119537"/>
              <a:ext cx="1923343" cy="496344"/>
            </a:xfrm>
            <a:prstGeom prst="rect">
              <a:avLst/>
            </a:prstGeom>
          </p:spPr>
          <p:txBody>
            <a:bodyPr vert="horz" lIns="0" tIns="0" rIns="0" bIns="0" rtlCol="0">
              <a:noAutofit/>
            </a:bodyPr>
            <a:lstStyle>
              <a:lvl1pPr lvl="0" indent="0" defTabSz="342874">
                <a:lnSpc>
                  <a:spcPct val="100000"/>
                </a:lnSpc>
                <a:spcBef>
                  <a:spcPts val="0"/>
                </a:spcBef>
                <a:buFont typeface="Arial"/>
                <a:buNone/>
                <a:defRPr sz="1200">
                  <a:solidFill>
                    <a:schemeClr val="tx1">
                      <a:lumMod val="65000"/>
                      <a:lumOff val="35000"/>
                    </a:schemeClr>
                  </a:solidFill>
                </a:defRPr>
              </a:lvl1pPr>
              <a:lvl2pPr marL="137150" lvl="1" indent="-137150" defTabSz="342874">
                <a:lnSpc>
                  <a:spcPct val="100000"/>
                </a:lnSpc>
                <a:spcBef>
                  <a:spcPts val="0"/>
                </a:spcBef>
                <a:buClr>
                  <a:srgbClr val="336990"/>
                </a:buClr>
                <a:buFont typeface="Arial"/>
                <a:buChar char="•"/>
                <a:defRPr sz="1200">
                  <a:solidFill>
                    <a:schemeClr val="tx1">
                      <a:lumMod val="65000"/>
                      <a:lumOff val="35000"/>
                    </a:schemeClr>
                  </a:solidFill>
                </a:defRPr>
              </a:lvl2pPr>
              <a:lvl3pPr marL="274300" lvl="2" indent="-137150" defTabSz="342874">
                <a:lnSpc>
                  <a:spcPct val="100000"/>
                </a:lnSpc>
                <a:spcBef>
                  <a:spcPts val="0"/>
                </a:spcBef>
                <a:buClr>
                  <a:srgbClr val="336990"/>
                </a:buClr>
                <a:buFont typeface="Lucida Grande"/>
                <a:buChar char="-"/>
                <a:defRPr sz="1200">
                  <a:solidFill>
                    <a:schemeClr val="tx1">
                      <a:lumMod val="65000"/>
                      <a:lumOff val="35000"/>
                    </a:schemeClr>
                  </a:solidFill>
                </a:defRPr>
              </a:lvl3pPr>
              <a:lvl4pPr marL="411450" lvl="3" indent="-137150" defTabSz="342874">
                <a:lnSpc>
                  <a:spcPct val="100000"/>
                </a:lnSpc>
                <a:spcBef>
                  <a:spcPts val="0"/>
                </a:spcBef>
                <a:buClr>
                  <a:srgbClr val="336990"/>
                </a:buClr>
                <a:buFont typeface="Wingdings" charset="2"/>
                <a:buChar char="§"/>
                <a:defRPr sz="1200">
                  <a:solidFill>
                    <a:schemeClr val="tx1">
                      <a:lumMod val="65000"/>
                      <a:lumOff val="35000"/>
                    </a:schemeClr>
                  </a:solidFill>
                </a:defRPr>
              </a:lvl4pPr>
              <a:lvl5pPr marL="548600" lvl="4" indent="-137150" defTabSz="342874">
                <a:lnSpc>
                  <a:spcPct val="100000"/>
                </a:lnSpc>
                <a:spcBef>
                  <a:spcPts val="0"/>
                </a:spcBef>
                <a:buClr>
                  <a:srgbClr val="336990"/>
                </a:buClr>
                <a:buFont typeface="Lucida Grande"/>
                <a:buChar char="›"/>
                <a:defRPr sz="1200">
                  <a:solidFill>
                    <a:schemeClr val="tx1">
                      <a:lumMod val="65000"/>
                      <a:lumOff val="35000"/>
                    </a:schemeClr>
                  </a:solidFill>
                </a:defRPr>
              </a:lvl5pPr>
              <a:lvl6pPr marL="857185" indent="-171438" defTabSz="342874">
                <a:lnSpc>
                  <a:spcPts val="1200"/>
                </a:lnSpc>
                <a:spcBef>
                  <a:spcPts val="451"/>
                </a:spcBef>
                <a:buFont typeface="Lucida Grande"/>
                <a:buChar char="»"/>
                <a:defRPr sz="1051" baseline="0"/>
              </a:lvl6pPr>
              <a:lvl7pPr marL="2228683" indent="-171438" defTabSz="342874">
                <a:spcBef>
                  <a:spcPct val="20000"/>
                </a:spcBef>
                <a:buFont typeface="Arial"/>
                <a:buChar char="•"/>
                <a:defRPr sz="1500"/>
              </a:lvl7pPr>
              <a:lvl8pPr marL="2571558" indent="-171438" defTabSz="342874">
                <a:spcBef>
                  <a:spcPct val="20000"/>
                </a:spcBef>
                <a:buFont typeface="Arial"/>
                <a:buChar char="•"/>
                <a:defRPr sz="1500"/>
              </a:lvl8pPr>
              <a:lvl9pPr marL="2914431" indent="-171438" defTabSz="342874">
                <a:spcBef>
                  <a:spcPct val="20000"/>
                </a:spcBef>
                <a:buFont typeface="Arial"/>
                <a:buChar char="•"/>
                <a:defRPr sz="1500"/>
              </a:lvl9pPr>
            </a:lstStyle>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Emicizumab</a:t>
              </a:r>
            </a:p>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Prophylaxis 1.5 mg/kg QW </a:t>
              </a:r>
              <a:b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(n = 36)</a:t>
              </a:r>
              <a:r>
                <a:rPr kumimoji="0" lang="pt-BR"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E22DBAF1-A89B-4F70-826E-5A65A0261752}"/>
                </a:ext>
              </a:extLst>
            </p:cNvPr>
            <p:cNvSpPr/>
            <p:nvPr/>
          </p:nvSpPr>
          <p:spPr>
            <a:xfrm>
              <a:off x="7754266" y="2330357"/>
              <a:ext cx="899606" cy="70788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56</a:t>
              </a:r>
              <a:r>
                <a:rPr kumimoji="0" lang="en-US" sz="3200" b="0" i="0" u="none" strike="noStrike" kern="1200" cap="none" spc="0" normalizeH="0" baseline="3000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49" name="Rectangle 48">
              <a:extLst>
                <a:ext uri="{FF2B5EF4-FFF2-40B4-BE49-F238E27FC236}">
                  <a16:creationId xmlns:a16="http://schemas.microsoft.com/office/drawing/2014/main" id="{6F1739D9-52F4-4B27-BB99-68196D4613C6}"/>
                </a:ext>
              </a:extLst>
            </p:cNvPr>
            <p:cNvSpPr/>
            <p:nvPr/>
          </p:nvSpPr>
          <p:spPr>
            <a:xfrm>
              <a:off x="7407216" y="2846151"/>
              <a:ext cx="1593706" cy="276999"/>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(95% CI: 38.1%-72.1%)</a:t>
              </a:r>
            </a:p>
          </p:txBody>
        </p:sp>
        <p:sp>
          <p:nvSpPr>
            <p:cNvPr id="50" name="Content Placeholder 2">
              <a:extLst>
                <a:ext uri="{FF2B5EF4-FFF2-40B4-BE49-F238E27FC236}">
                  <a16:creationId xmlns:a16="http://schemas.microsoft.com/office/drawing/2014/main" id="{D6FD3C58-73F1-42AA-A3FA-07588C180172}"/>
                </a:ext>
              </a:extLst>
            </p:cNvPr>
            <p:cNvSpPr txBox="1">
              <a:spLocks/>
            </p:cNvSpPr>
            <p:nvPr/>
          </p:nvSpPr>
          <p:spPr>
            <a:xfrm>
              <a:off x="9387784" y="3119537"/>
              <a:ext cx="1923343" cy="496344"/>
            </a:xfrm>
            <a:prstGeom prst="rect">
              <a:avLst/>
            </a:prstGeom>
          </p:spPr>
          <p:txBody>
            <a:bodyPr vert="horz" lIns="0" tIns="0" rIns="0" bIns="0" rtlCol="0">
              <a:noAutofit/>
            </a:bodyPr>
            <a:lstStyle>
              <a:lvl1pPr lvl="0" indent="0" defTabSz="342874">
                <a:lnSpc>
                  <a:spcPct val="100000"/>
                </a:lnSpc>
                <a:spcBef>
                  <a:spcPts val="0"/>
                </a:spcBef>
                <a:buFont typeface="Arial"/>
                <a:buNone/>
                <a:defRPr sz="1200">
                  <a:solidFill>
                    <a:schemeClr val="tx1">
                      <a:lumMod val="65000"/>
                      <a:lumOff val="35000"/>
                    </a:schemeClr>
                  </a:solidFill>
                </a:defRPr>
              </a:lvl1pPr>
              <a:lvl2pPr marL="137150" lvl="1" indent="-137150" defTabSz="342874">
                <a:lnSpc>
                  <a:spcPct val="100000"/>
                </a:lnSpc>
                <a:spcBef>
                  <a:spcPts val="0"/>
                </a:spcBef>
                <a:buClr>
                  <a:srgbClr val="336990"/>
                </a:buClr>
                <a:buFont typeface="Arial"/>
                <a:buChar char="•"/>
                <a:defRPr sz="1200">
                  <a:solidFill>
                    <a:schemeClr val="tx1">
                      <a:lumMod val="65000"/>
                      <a:lumOff val="35000"/>
                    </a:schemeClr>
                  </a:solidFill>
                </a:defRPr>
              </a:lvl2pPr>
              <a:lvl3pPr marL="274300" lvl="2" indent="-137150" defTabSz="342874">
                <a:lnSpc>
                  <a:spcPct val="100000"/>
                </a:lnSpc>
                <a:spcBef>
                  <a:spcPts val="0"/>
                </a:spcBef>
                <a:buClr>
                  <a:srgbClr val="336990"/>
                </a:buClr>
                <a:buFont typeface="Lucida Grande"/>
                <a:buChar char="-"/>
                <a:defRPr sz="1200">
                  <a:solidFill>
                    <a:schemeClr val="tx1">
                      <a:lumMod val="65000"/>
                      <a:lumOff val="35000"/>
                    </a:schemeClr>
                  </a:solidFill>
                </a:defRPr>
              </a:lvl3pPr>
              <a:lvl4pPr marL="411450" lvl="3" indent="-137150" defTabSz="342874">
                <a:lnSpc>
                  <a:spcPct val="100000"/>
                </a:lnSpc>
                <a:spcBef>
                  <a:spcPts val="0"/>
                </a:spcBef>
                <a:buClr>
                  <a:srgbClr val="336990"/>
                </a:buClr>
                <a:buFont typeface="Wingdings" charset="2"/>
                <a:buChar char="§"/>
                <a:defRPr sz="1200">
                  <a:solidFill>
                    <a:schemeClr val="tx1">
                      <a:lumMod val="65000"/>
                      <a:lumOff val="35000"/>
                    </a:schemeClr>
                  </a:solidFill>
                </a:defRPr>
              </a:lvl4pPr>
              <a:lvl5pPr marL="548600" lvl="4" indent="-137150" defTabSz="342874">
                <a:lnSpc>
                  <a:spcPct val="100000"/>
                </a:lnSpc>
                <a:spcBef>
                  <a:spcPts val="0"/>
                </a:spcBef>
                <a:buClr>
                  <a:srgbClr val="336990"/>
                </a:buClr>
                <a:buFont typeface="Lucida Grande"/>
                <a:buChar char="›"/>
                <a:defRPr sz="1200">
                  <a:solidFill>
                    <a:schemeClr val="tx1">
                      <a:lumMod val="65000"/>
                      <a:lumOff val="35000"/>
                    </a:schemeClr>
                  </a:solidFill>
                </a:defRPr>
              </a:lvl5pPr>
              <a:lvl6pPr marL="857185" indent="-171438" defTabSz="342874">
                <a:lnSpc>
                  <a:spcPts val="1200"/>
                </a:lnSpc>
                <a:spcBef>
                  <a:spcPts val="451"/>
                </a:spcBef>
                <a:buFont typeface="Lucida Grande"/>
                <a:buChar char="»"/>
                <a:defRPr sz="1051" baseline="0"/>
              </a:lvl6pPr>
              <a:lvl7pPr marL="2228683" indent="-171438" defTabSz="342874">
                <a:spcBef>
                  <a:spcPct val="20000"/>
                </a:spcBef>
                <a:buFont typeface="Arial"/>
                <a:buChar char="•"/>
                <a:defRPr sz="1500"/>
              </a:lvl7pPr>
              <a:lvl8pPr marL="2571558" indent="-171438" defTabSz="342874">
                <a:spcBef>
                  <a:spcPct val="20000"/>
                </a:spcBef>
                <a:buFont typeface="Arial"/>
                <a:buChar char="•"/>
                <a:defRPr sz="1500"/>
              </a:lvl8pPr>
              <a:lvl9pPr marL="2914431" indent="-171438" defTabSz="342874">
                <a:spcBef>
                  <a:spcPct val="20000"/>
                </a:spcBef>
                <a:buFont typeface="Arial"/>
                <a:buChar char="•"/>
                <a:defRPr sz="1500"/>
              </a:lvl9pPr>
            </a:lstStyle>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Emicizumab</a:t>
              </a:r>
            </a:p>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Prophylaxis 3 mg/kg Q2W </a:t>
              </a:r>
              <a:b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(n = 35)</a:t>
              </a:r>
              <a:r>
                <a:rPr kumimoji="0" lang="pt-BR"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E6939D0A-D38B-44B2-8C9B-C9FC0B9B0219}"/>
                </a:ext>
              </a:extLst>
            </p:cNvPr>
            <p:cNvSpPr/>
            <p:nvPr/>
          </p:nvSpPr>
          <p:spPr>
            <a:xfrm>
              <a:off x="9916272" y="2355190"/>
              <a:ext cx="902812" cy="70788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60</a:t>
              </a:r>
              <a:r>
                <a:rPr kumimoji="0" lang="en-US" sz="3200" b="1" i="0" u="none" strike="noStrike" kern="1200" cap="none" spc="0" normalizeH="0" baseline="3000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55" name="Rectangle 54">
              <a:extLst>
                <a:ext uri="{FF2B5EF4-FFF2-40B4-BE49-F238E27FC236}">
                  <a16:creationId xmlns:a16="http://schemas.microsoft.com/office/drawing/2014/main" id="{BF767A18-C950-40E1-A68E-8C466BDE3148}"/>
                </a:ext>
              </a:extLst>
            </p:cNvPr>
            <p:cNvSpPr/>
            <p:nvPr/>
          </p:nvSpPr>
          <p:spPr>
            <a:xfrm>
              <a:off x="9570825" y="2870984"/>
              <a:ext cx="1593706" cy="276999"/>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(95% CI: 42.1%-76.1%)</a:t>
              </a:r>
            </a:p>
          </p:txBody>
        </p:sp>
      </p:grpSp>
      <p:grpSp>
        <p:nvGrpSpPr>
          <p:cNvPr id="10" name="Group 9">
            <a:extLst>
              <a:ext uri="{FF2B5EF4-FFF2-40B4-BE49-F238E27FC236}">
                <a16:creationId xmlns:a16="http://schemas.microsoft.com/office/drawing/2014/main" id="{E1EC7C0D-3B11-4014-01BA-DEC46C83242C}"/>
              </a:ext>
            </a:extLst>
          </p:cNvPr>
          <p:cNvGrpSpPr/>
          <p:nvPr/>
        </p:nvGrpSpPr>
        <p:grpSpPr>
          <a:xfrm>
            <a:off x="1000551" y="3831459"/>
            <a:ext cx="2772720" cy="2204783"/>
            <a:chOff x="9349252" y="1582160"/>
            <a:chExt cx="2772720" cy="2204783"/>
          </a:xfrm>
        </p:grpSpPr>
        <p:sp>
          <p:nvSpPr>
            <p:cNvPr id="37" name="Rectangle 36">
              <a:extLst>
                <a:ext uri="{FF2B5EF4-FFF2-40B4-BE49-F238E27FC236}">
                  <a16:creationId xmlns:a16="http://schemas.microsoft.com/office/drawing/2014/main" id="{D1CA0036-B594-4839-AA78-89DF5EBA2772}"/>
                </a:ext>
              </a:extLst>
            </p:cNvPr>
            <p:cNvSpPr/>
            <p:nvPr/>
          </p:nvSpPr>
          <p:spPr>
            <a:xfrm>
              <a:off x="9349252" y="1582160"/>
              <a:ext cx="2772720" cy="991169"/>
            </a:xfrm>
            <a:prstGeom prst="rect">
              <a:avLst/>
            </a:prstGeom>
          </p:spPr>
          <p:txBody>
            <a:bodyPr wrap="square">
              <a:spAutoFit/>
            </a:bodyPr>
            <a:lstStyle/>
            <a:p>
              <a:pPr marL="0" marR="0" lvl="0" indent="0" algn="ctr" defTabSz="609555" rtl="0" eaLnBrk="1" fontAlgn="auto" latinLnBrk="0" hangingPunct="1">
                <a:lnSpc>
                  <a:spcPct val="110000"/>
                </a:lnSpc>
                <a:spcBef>
                  <a:spcPct val="20000"/>
                </a:spcBef>
                <a:spcAft>
                  <a:spcPts val="800"/>
                </a:spcAft>
                <a:buClr>
                  <a:srgbClr val="EB6525"/>
                </a:buClr>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HAVEN 4</a:t>
              </a:r>
              <a:b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Adults and adolescents</a:t>
              </a:r>
              <a:b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with or without inhibitors</a:t>
              </a:r>
            </a:p>
          </p:txBody>
        </p:sp>
        <p:cxnSp>
          <p:nvCxnSpPr>
            <p:cNvPr id="40" name="Straight Connector 39">
              <a:extLst>
                <a:ext uri="{FF2B5EF4-FFF2-40B4-BE49-F238E27FC236}">
                  <a16:creationId xmlns:a16="http://schemas.microsoft.com/office/drawing/2014/main" id="{C609E2F4-E7DA-49AC-9007-C68EA43A2A88}"/>
                </a:ext>
              </a:extLst>
            </p:cNvPr>
            <p:cNvCxnSpPr>
              <a:cxnSpLocks/>
            </p:cNvCxnSpPr>
            <p:nvPr/>
          </p:nvCxnSpPr>
          <p:spPr>
            <a:xfrm>
              <a:off x="9515794" y="2536170"/>
              <a:ext cx="2419916"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2">
              <a:extLst>
                <a:ext uri="{FF2B5EF4-FFF2-40B4-BE49-F238E27FC236}">
                  <a16:creationId xmlns:a16="http://schemas.microsoft.com/office/drawing/2014/main" id="{3167AC78-FFFD-4148-8F1C-13A82E1AD683}"/>
                </a:ext>
              </a:extLst>
            </p:cNvPr>
            <p:cNvSpPr txBox="1">
              <a:spLocks/>
            </p:cNvSpPr>
            <p:nvPr/>
          </p:nvSpPr>
          <p:spPr>
            <a:xfrm>
              <a:off x="9755719" y="3290599"/>
              <a:ext cx="1923343" cy="496344"/>
            </a:xfrm>
            <a:prstGeom prst="rect">
              <a:avLst/>
            </a:prstGeom>
          </p:spPr>
          <p:txBody>
            <a:bodyPr vert="horz" lIns="0" tIns="0" rIns="0" bIns="0" rtlCol="0">
              <a:noAutofit/>
            </a:bodyPr>
            <a:lstStyle>
              <a:lvl1pPr lvl="0" indent="0" defTabSz="342874">
                <a:lnSpc>
                  <a:spcPct val="100000"/>
                </a:lnSpc>
                <a:spcBef>
                  <a:spcPts val="0"/>
                </a:spcBef>
                <a:buFont typeface="Arial"/>
                <a:buNone/>
                <a:defRPr sz="1200">
                  <a:solidFill>
                    <a:schemeClr val="tx1">
                      <a:lumMod val="65000"/>
                      <a:lumOff val="35000"/>
                    </a:schemeClr>
                  </a:solidFill>
                </a:defRPr>
              </a:lvl1pPr>
              <a:lvl2pPr marL="137150" lvl="1" indent="-137150" defTabSz="342874">
                <a:lnSpc>
                  <a:spcPct val="100000"/>
                </a:lnSpc>
                <a:spcBef>
                  <a:spcPts val="0"/>
                </a:spcBef>
                <a:buClr>
                  <a:srgbClr val="336990"/>
                </a:buClr>
                <a:buFont typeface="Arial"/>
                <a:buChar char="•"/>
                <a:defRPr sz="1200">
                  <a:solidFill>
                    <a:schemeClr val="tx1">
                      <a:lumMod val="65000"/>
                      <a:lumOff val="35000"/>
                    </a:schemeClr>
                  </a:solidFill>
                </a:defRPr>
              </a:lvl2pPr>
              <a:lvl3pPr marL="274300" lvl="2" indent="-137150" defTabSz="342874">
                <a:lnSpc>
                  <a:spcPct val="100000"/>
                </a:lnSpc>
                <a:spcBef>
                  <a:spcPts val="0"/>
                </a:spcBef>
                <a:buClr>
                  <a:srgbClr val="336990"/>
                </a:buClr>
                <a:buFont typeface="Lucida Grande"/>
                <a:buChar char="-"/>
                <a:defRPr sz="1200">
                  <a:solidFill>
                    <a:schemeClr val="tx1">
                      <a:lumMod val="65000"/>
                      <a:lumOff val="35000"/>
                    </a:schemeClr>
                  </a:solidFill>
                </a:defRPr>
              </a:lvl3pPr>
              <a:lvl4pPr marL="411450" lvl="3" indent="-137150" defTabSz="342874">
                <a:lnSpc>
                  <a:spcPct val="100000"/>
                </a:lnSpc>
                <a:spcBef>
                  <a:spcPts val="0"/>
                </a:spcBef>
                <a:buClr>
                  <a:srgbClr val="336990"/>
                </a:buClr>
                <a:buFont typeface="Wingdings" charset="2"/>
                <a:buChar char="§"/>
                <a:defRPr sz="1200">
                  <a:solidFill>
                    <a:schemeClr val="tx1">
                      <a:lumMod val="65000"/>
                      <a:lumOff val="35000"/>
                    </a:schemeClr>
                  </a:solidFill>
                </a:defRPr>
              </a:lvl4pPr>
              <a:lvl5pPr marL="548600" lvl="4" indent="-137150" defTabSz="342874">
                <a:lnSpc>
                  <a:spcPct val="100000"/>
                </a:lnSpc>
                <a:spcBef>
                  <a:spcPts val="0"/>
                </a:spcBef>
                <a:buClr>
                  <a:srgbClr val="336990"/>
                </a:buClr>
                <a:buFont typeface="Lucida Grande"/>
                <a:buChar char="›"/>
                <a:defRPr sz="1200">
                  <a:solidFill>
                    <a:schemeClr val="tx1">
                      <a:lumMod val="65000"/>
                      <a:lumOff val="35000"/>
                    </a:schemeClr>
                  </a:solidFill>
                </a:defRPr>
              </a:lvl5pPr>
              <a:lvl6pPr marL="857185" indent="-171438" defTabSz="342874">
                <a:lnSpc>
                  <a:spcPts val="1200"/>
                </a:lnSpc>
                <a:spcBef>
                  <a:spcPts val="451"/>
                </a:spcBef>
                <a:buFont typeface="Lucida Grande"/>
                <a:buChar char="»"/>
                <a:defRPr sz="1051" baseline="0"/>
              </a:lvl6pPr>
              <a:lvl7pPr marL="2228683" indent="-171438" defTabSz="342874">
                <a:spcBef>
                  <a:spcPct val="20000"/>
                </a:spcBef>
                <a:buFont typeface="Arial"/>
                <a:buChar char="•"/>
                <a:defRPr sz="1500"/>
              </a:lvl7pPr>
              <a:lvl8pPr marL="2571558" indent="-171438" defTabSz="342874">
                <a:spcBef>
                  <a:spcPct val="20000"/>
                </a:spcBef>
                <a:buFont typeface="Arial"/>
                <a:buChar char="•"/>
                <a:defRPr sz="1500"/>
              </a:lvl8pPr>
              <a:lvl9pPr marL="2914431" indent="-171438" defTabSz="342874">
                <a:spcBef>
                  <a:spcPct val="20000"/>
                </a:spcBef>
                <a:buFont typeface="Arial"/>
                <a:buChar char="•"/>
                <a:defRPr sz="1500"/>
              </a:lvl9pPr>
            </a:lstStyle>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Emicizumab</a:t>
              </a:r>
            </a:p>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Prophylaxis 6 mg/kg Q4W </a:t>
              </a:r>
              <a:b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(n = 41)</a:t>
              </a:r>
              <a:r>
                <a:rPr kumimoji="0" lang="pt-BR"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B8091A4C-017F-4B6F-9DE8-21BACCF392DD}"/>
                </a:ext>
              </a:extLst>
            </p:cNvPr>
            <p:cNvSpPr/>
            <p:nvPr/>
          </p:nvSpPr>
          <p:spPr>
            <a:xfrm>
              <a:off x="10285810" y="2519196"/>
              <a:ext cx="899606" cy="70788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56</a:t>
              </a:r>
              <a:r>
                <a:rPr kumimoji="0" lang="en-US" sz="3200" b="0" i="0" u="none" strike="noStrike" kern="1200" cap="none" spc="0" normalizeH="0" baseline="3000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65" name="Rectangle 64">
              <a:extLst>
                <a:ext uri="{FF2B5EF4-FFF2-40B4-BE49-F238E27FC236}">
                  <a16:creationId xmlns:a16="http://schemas.microsoft.com/office/drawing/2014/main" id="{9AA2729A-429B-407C-A223-29CA94D3E8FA}"/>
                </a:ext>
              </a:extLst>
            </p:cNvPr>
            <p:cNvSpPr/>
            <p:nvPr/>
          </p:nvSpPr>
          <p:spPr>
            <a:xfrm>
              <a:off x="9938760" y="3056256"/>
              <a:ext cx="1593706" cy="276999"/>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(95% CI: 39.7%-71.5%)</a:t>
              </a:r>
            </a:p>
          </p:txBody>
        </p:sp>
      </p:grpSp>
      <p:grpSp>
        <p:nvGrpSpPr>
          <p:cNvPr id="13" name="Group 12">
            <a:extLst>
              <a:ext uri="{FF2B5EF4-FFF2-40B4-BE49-F238E27FC236}">
                <a16:creationId xmlns:a16="http://schemas.microsoft.com/office/drawing/2014/main" id="{50DCABA8-428D-536F-52B1-BEC5EE225DC4}"/>
              </a:ext>
            </a:extLst>
          </p:cNvPr>
          <p:cNvGrpSpPr/>
          <p:nvPr/>
        </p:nvGrpSpPr>
        <p:grpSpPr>
          <a:xfrm>
            <a:off x="1106751" y="1394241"/>
            <a:ext cx="2560320" cy="2249267"/>
            <a:chOff x="1142471" y="1398815"/>
            <a:chExt cx="2560320" cy="2249267"/>
          </a:xfrm>
        </p:grpSpPr>
        <p:sp>
          <p:nvSpPr>
            <p:cNvPr id="30" name="Rectangle 29">
              <a:extLst>
                <a:ext uri="{FF2B5EF4-FFF2-40B4-BE49-F238E27FC236}">
                  <a16:creationId xmlns:a16="http://schemas.microsoft.com/office/drawing/2014/main" id="{4DCA582E-D52A-4F3F-A18C-9D9A86645E6B}"/>
                </a:ext>
              </a:extLst>
            </p:cNvPr>
            <p:cNvSpPr/>
            <p:nvPr/>
          </p:nvSpPr>
          <p:spPr>
            <a:xfrm>
              <a:off x="1142471" y="1398815"/>
              <a:ext cx="2560320" cy="991169"/>
            </a:xfrm>
            <a:prstGeom prst="rect">
              <a:avLst/>
            </a:prstGeom>
          </p:spPr>
          <p:txBody>
            <a:bodyPr wrap="square">
              <a:spAutoFit/>
            </a:bodyPr>
            <a:lstStyle/>
            <a:p>
              <a:pPr marL="0" marR="0" lvl="0" indent="0" algn="ctr" defTabSz="609555" rtl="0" eaLnBrk="1" fontAlgn="auto" latinLnBrk="0" hangingPunct="1">
                <a:lnSpc>
                  <a:spcPct val="110000"/>
                </a:lnSpc>
                <a:spcBef>
                  <a:spcPct val="20000"/>
                </a:spcBef>
                <a:spcAft>
                  <a:spcPts val="800"/>
                </a:spcAft>
                <a:buClr>
                  <a:srgbClr val="EB6525"/>
                </a:buClr>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HAVEN 1 </a:t>
              </a:r>
              <a:b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Adults and adolescents </a:t>
              </a:r>
              <a:b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with inhibitors</a:t>
              </a:r>
            </a:p>
          </p:txBody>
        </p:sp>
        <p:cxnSp>
          <p:nvCxnSpPr>
            <p:cNvPr id="39" name="Straight Connector 38">
              <a:extLst>
                <a:ext uri="{FF2B5EF4-FFF2-40B4-BE49-F238E27FC236}">
                  <a16:creationId xmlns:a16="http://schemas.microsoft.com/office/drawing/2014/main" id="{0C288104-3944-4AE0-AB84-E499E5A44C29}"/>
                </a:ext>
              </a:extLst>
            </p:cNvPr>
            <p:cNvCxnSpPr>
              <a:cxnSpLocks/>
            </p:cNvCxnSpPr>
            <p:nvPr/>
          </p:nvCxnSpPr>
          <p:spPr>
            <a:xfrm>
              <a:off x="1208890" y="2381180"/>
              <a:ext cx="2345803"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6" name="Content Placeholder 2">
              <a:extLst>
                <a:ext uri="{FF2B5EF4-FFF2-40B4-BE49-F238E27FC236}">
                  <a16:creationId xmlns:a16="http://schemas.microsoft.com/office/drawing/2014/main" id="{1286EE71-5A83-4EF0-850A-068559946C99}"/>
                </a:ext>
              </a:extLst>
            </p:cNvPr>
            <p:cNvSpPr txBox="1">
              <a:spLocks/>
            </p:cNvSpPr>
            <p:nvPr/>
          </p:nvSpPr>
          <p:spPr>
            <a:xfrm>
              <a:off x="1186552" y="3121465"/>
              <a:ext cx="2472159" cy="526617"/>
            </a:xfrm>
            <a:prstGeom prst="rect">
              <a:avLst/>
            </a:prstGeom>
          </p:spPr>
          <p:txBody>
            <a:bodyPr vert="horz" lIns="0" tIns="0" rIns="0" bIns="0" rtlCol="0">
              <a:noAutofit/>
            </a:bodyPr>
            <a:lstStyle>
              <a:lvl1pPr lvl="0" indent="0" defTabSz="342874">
                <a:lnSpc>
                  <a:spcPct val="100000"/>
                </a:lnSpc>
                <a:spcBef>
                  <a:spcPts val="0"/>
                </a:spcBef>
                <a:buFont typeface="Arial"/>
                <a:buNone/>
                <a:defRPr sz="1200">
                  <a:solidFill>
                    <a:schemeClr val="tx1">
                      <a:lumMod val="65000"/>
                      <a:lumOff val="35000"/>
                    </a:schemeClr>
                  </a:solidFill>
                </a:defRPr>
              </a:lvl1pPr>
              <a:lvl2pPr marL="137150" lvl="1" indent="-137150" defTabSz="342874">
                <a:lnSpc>
                  <a:spcPct val="100000"/>
                </a:lnSpc>
                <a:spcBef>
                  <a:spcPts val="0"/>
                </a:spcBef>
                <a:buClr>
                  <a:srgbClr val="336990"/>
                </a:buClr>
                <a:buFont typeface="Arial"/>
                <a:buChar char="•"/>
                <a:defRPr sz="1200">
                  <a:solidFill>
                    <a:schemeClr val="tx1">
                      <a:lumMod val="65000"/>
                      <a:lumOff val="35000"/>
                    </a:schemeClr>
                  </a:solidFill>
                </a:defRPr>
              </a:lvl2pPr>
              <a:lvl3pPr marL="274300" lvl="2" indent="-137150" defTabSz="342874">
                <a:lnSpc>
                  <a:spcPct val="100000"/>
                </a:lnSpc>
                <a:spcBef>
                  <a:spcPts val="0"/>
                </a:spcBef>
                <a:buClr>
                  <a:srgbClr val="336990"/>
                </a:buClr>
                <a:buFont typeface="Lucida Grande"/>
                <a:buChar char="-"/>
                <a:defRPr sz="1200">
                  <a:solidFill>
                    <a:schemeClr val="tx1">
                      <a:lumMod val="65000"/>
                      <a:lumOff val="35000"/>
                    </a:schemeClr>
                  </a:solidFill>
                </a:defRPr>
              </a:lvl3pPr>
              <a:lvl4pPr marL="411450" lvl="3" indent="-137150" defTabSz="342874">
                <a:lnSpc>
                  <a:spcPct val="100000"/>
                </a:lnSpc>
                <a:spcBef>
                  <a:spcPts val="0"/>
                </a:spcBef>
                <a:buClr>
                  <a:srgbClr val="336990"/>
                </a:buClr>
                <a:buFont typeface="Wingdings" charset="2"/>
                <a:buChar char="§"/>
                <a:defRPr sz="1200">
                  <a:solidFill>
                    <a:schemeClr val="tx1">
                      <a:lumMod val="65000"/>
                      <a:lumOff val="35000"/>
                    </a:schemeClr>
                  </a:solidFill>
                </a:defRPr>
              </a:lvl4pPr>
              <a:lvl5pPr marL="548600" lvl="4" indent="-137150" defTabSz="342874">
                <a:lnSpc>
                  <a:spcPct val="100000"/>
                </a:lnSpc>
                <a:spcBef>
                  <a:spcPts val="0"/>
                </a:spcBef>
                <a:buClr>
                  <a:srgbClr val="336990"/>
                </a:buClr>
                <a:buFont typeface="Lucida Grande"/>
                <a:buChar char="›"/>
                <a:defRPr sz="1200">
                  <a:solidFill>
                    <a:schemeClr val="tx1">
                      <a:lumMod val="65000"/>
                      <a:lumOff val="35000"/>
                    </a:schemeClr>
                  </a:solidFill>
                </a:defRPr>
              </a:lvl5pPr>
              <a:lvl6pPr marL="857185" indent="-171438" defTabSz="342874">
                <a:lnSpc>
                  <a:spcPts val="1200"/>
                </a:lnSpc>
                <a:spcBef>
                  <a:spcPts val="451"/>
                </a:spcBef>
                <a:buFont typeface="Lucida Grande"/>
                <a:buChar char="»"/>
                <a:defRPr sz="1051" baseline="0"/>
              </a:lvl6pPr>
              <a:lvl7pPr marL="2228683" indent="-171438" defTabSz="342874">
                <a:spcBef>
                  <a:spcPct val="20000"/>
                </a:spcBef>
                <a:buFont typeface="Arial"/>
                <a:buChar char="•"/>
                <a:defRPr sz="1500"/>
              </a:lvl7pPr>
              <a:lvl8pPr marL="2571558" indent="-171438" defTabSz="342874">
                <a:spcBef>
                  <a:spcPct val="20000"/>
                </a:spcBef>
                <a:buFont typeface="Arial"/>
                <a:buChar char="•"/>
                <a:defRPr sz="1500"/>
              </a:lvl8pPr>
              <a:lvl9pPr marL="2914431" indent="-171438" defTabSz="342874">
                <a:spcBef>
                  <a:spcPct val="20000"/>
                </a:spcBef>
                <a:buFont typeface="Arial"/>
                <a:buChar char="•"/>
                <a:defRPr sz="1500"/>
              </a:lvl9pPr>
            </a:lstStyle>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Emicizumab</a:t>
              </a:r>
              <a:endParaRPr kumimoji="0" lang="pt-BR" sz="1400" b="0" i="0" u="none" strike="noStrike" kern="1200" cap="none" spc="0" normalizeH="0" baseline="0" noProof="0" dirty="0">
                <a:ln>
                  <a:noFill/>
                </a:ln>
                <a:solidFill>
                  <a:srgbClr val="061421">
                    <a:lumMod val="65000"/>
                    <a:lumOff val="3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Prophylaxis 1.5 mg/kg QW </a:t>
              </a:r>
              <a:b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(n = 35)</a:t>
              </a:r>
              <a:r>
                <a:rPr kumimoji="0" lang="pt-BR"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1</a:t>
              </a:r>
              <a:endParaRPr kumimoji="0" lang="en-US"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9A5DC82B-3288-4876-8384-BFE21333B3AE}"/>
                </a:ext>
              </a:extLst>
            </p:cNvPr>
            <p:cNvSpPr/>
            <p:nvPr/>
          </p:nvSpPr>
          <p:spPr>
            <a:xfrm>
              <a:off x="1972829" y="2342941"/>
              <a:ext cx="899606" cy="70788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63</a:t>
              </a:r>
              <a:r>
                <a:rPr kumimoji="0" lang="en-US" sz="3200" b="0" i="0" u="none" strike="noStrike" kern="1200" cap="none" spc="0" normalizeH="0" baseline="3000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71" name="Rectangle 70">
              <a:extLst>
                <a:ext uri="{FF2B5EF4-FFF2-40B4-BE49-F238E27FC236}">
                  <a16:creationId xmlns:a16="http://schemas.microsoft.com/office/drawing/2014/main" id="{C167604F-2E64-4961-BC9B-3B6F1BA49EB4}"/>
                </a:ext>
              </a:extLst>
            </p:cNvPr>
            <p:cNvSpPr/>
            <p:nvPr/>
          </p:nvSpPr>
          <p:spPr>
            <a:xfrm>
              <a:off x="1625778" y="2872911"/>
              <a:ext cx="1593706" cy="276999"/>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(95% CI: 44.9%-78.5%)</a:t>
              </a:r>
            </a:p>
          </p:txBody>
        </p:sp>
      </p:grpSp>
      <p:sp>
        <p:nvSpPr>
          <p:cNvPr id="58" name="Text Box 15">
            <a:extLst>
              <a:ext uri="{FF2B5EF4-FFF2-40B4-BE49-F238E27FC236}">
                <a16:creationId xmlns:a16="http://schemas.microsoft.com/office/drawing/2014/main" id="{ADF21B36-0A8A-45C2-B785-58D8ABA104C5}"/>
              </a:ext>
            </a:extLst>
          </p:cNvPr>
          <p:cNvSpPr txBox="1">
            <a:spLocks noChangeArrowheads="1"/>
          </p:cNvSpPr>
          <p:nvPr/>
        </p:nvSpPr>
        <p:spPr bwMode="auto">
          <a:xfrm>
            <a:off x="402336" y="6430391"/>
            <a:ext cx="12102708"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Oldenburg. NEJM. 2017;377:809. 2. Young. Blood 2019; 34:2127.</a:t>
            </a:r>
            <a:r>
              <a:rPr kumimoji="0" lang="tr-T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3. Mahlangu. NEJM. 2018; 379:811. 4. Pipe. Lancet Haematol. 2019; 6:e295. 5. Pipe. Blood. 2024;143:1355.</a:t>
            </a:r>
          </a:p>
        </p:txBody>
      </p:sp>
      <p:grpSp>
        <p:nvGrpSpPr>
          <p:cNvPr id="8" name="Group 7">
            <a:extLst>
              <a:ext uri="{FF2B5EF4-FFF2-40B4-BE49-F238E27FC236}">
                <a16:creationId xmlns:a16="http://schemas.microsoft.com/office/drawing/2014/main" id="{DC33E452-082C-B9D1-8E6E-6ED21AEBD57A}"/>
              </a:ext>
            </a:extLst>
          </p:cNvPr>
          <p:cNvGrpSpPr/>
          <p:nvPr/>
        </p:nvGrpSpPr>
        <p:grpSpPr>
          <a:xfrm>
            <a:off x="4381864" y="4136262"/>
            <a:ext cx="2772720" cy="1702463"/>
            <a:chOff x="6372871" y="4478099"/>
            <a:chExt cx="2772720" cy="1702463"/>
          </a:xfrm>
        </p:grpSpPr>
        <p:sp>
          <p:nvSpPr>
            <p:cNvPr id="3" name="Rectangle 2">
              <a:extLst>
                <a:ext uri="{FF2B5EF4-FFF2-40B4-BE49-F238E27FC236}">
                  <a16:creationId xmlns:a16="http://schemas.microsoft.com/office/drawing/2014/main" id="{D89B415D-9238-837A-3FE5-FD165D3FE1D3}"/>
                </a:ext>
              </a:extLst>
            </p:cNvPr>
            <p:cNvSpPr/>
            <p:nvPr/>
          </p:nvSpPr>
          <p:spPr>
            <a:xfrm>
              <a:off x="6372871" y="4478099"/>
              <a:ext cx="2772720" cy="686470"/>
            </a:xfrm>
            <a:prstGeom prst="rect">
              <a:avLst/>
            </a:prstGeom>
          </p:spPr>
          <p:txBody>
            <a:bodyPr wrap="square">
              <a:spAutoFit/>
            </a:bodyPr>
            <a:lstStyle/>
            <a:p>
              <a:pPr marL="0" marR="0" lvl="0" indent="0" algn="ctr" defTabSz="609555" rtl="0" eaLnBrk="1" fontAlgn="auto" latinLnBrk="0" hangingPunct="1">
                <a:lnSpc>
                  <a:spcPct val="110000"/>
                </a:lnSpc>
                <a:spcBef>
                  <a:spcPct val="20000"/>
                </a:spcBef>
                <a:spcAft>
                  <a:spcPts val="800"/>
                </a:spcAft>
                <a:buClr>
                  <a:srgbClr val="EB6525"/>
                </a:buClr>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HAVEN 7</a:t>
              </a:r>
              <a:b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Infants without inhibitors</a:t>
              </a:r>
            </a:p>
          </p:txBody>
        </p:sp>
        <p:cxnSp>
          <p:nvCxnSpPr>
            <p:cNvPr id="4" name="Straight Connector 3">
              <a:extLst>
                <a:ext uri="{FF2B5EF4-FFF2-40B4-BE49-F238E27FC236}">
                  <a16:creationId xmlns:a16="http://schemas.microsoft.com/office/drawing/2014/main" id="{C161CE3D-F67B-EB20-D15C-F1199B5A19AC}"/>
                </a:ext>
              </a:extLst>
            </p:cNvPr>
            <p:cNvCxnSpPr>
              <a:cxnSpLocks/>
            </p:cNvCxnSpPr>
            <p:nvPr/>
          </p:nvCxnSpPr>
          <p:spPr>
            <a:xfrm>
              <a:off x="6563355" y="5140865"/>
              <a:ext cx="2419916"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2F355C05-0D1C-CC50-3EA2-4169F35E8874}"/>
                </a:ext>
              </a:extLst>
            </p:cNvPr>
            <p:cNvSpPr txBox="1">
              <a:spLocks/>
            </p:cNvSpPr>
            <p:nvPr/>
          </p:nvSpPr>
          <p:spPr>
            <a:xfrm>
              <a:off x="6797560" y="5684218"/>
              <a:ext cx="1923343" cy="496344"/>
            </a:xfrm>
            <a:prstGeom prst="rect">
              <a:avLst/>
            </a:prstGeom>
          </p:spPr>
          <p:txBody>
            <a:bodyPr vert="horz" lIns="0" tIns="0" rIns="0" bIns="0" rtlCol="0">
              <a:noAutofit/>
            </a:bodyPr>
            <a:lstStyle>
              <a:lvl1pPr lvl="0" indent="0" defTabSz="342874">
                <a:lnSpc>
                  <a:spcPct val="100000"/>
                </a:lnSpc>
                <a:spcBef>
                  <a:spcPts val="0"/>
                </a:spcBef>
                <a:buFont typeface="Arial"/>
                <a:buNone/>
                <a:defRPr sz="1200">
                  <a:solidFill>
                    <a:schemeClr val="tx1">
                      <a:lumMod val="65000"/>
                      <a:lumOff val="35000"/>
                    </a:schemeClr>
                  </a:solidFill>
                </a:defRPr>
              </a:lvl1pPr>
              <a:lvl2pPr marL="137150" lvl="1" indent="-137150" defTabSz="342874">
                <a:lnSpc>
                  <a:spcPct val="100000"/>
                </a:lnSpc>
                <a:spcBef>
                  <a:spcPts val="0"/>
                </a:spcBef>
                <a:buClr>
                  <a:srgbClr val="336990"/>
                </a:buClr>
                <a:buFont typeface="Arial"/>
                <a:buChar char="•"/>
                <a:defRPr sz="1200">
                  <a:solidFill>
                    <a:schemeClr val="tx1">
                      <a:lumMod val="65000"/>
                      <a:lumOff val="35000"/>
                    </a:schemeClr>
                  </a:solidFill>
                </a:defRPr>
              </a:lvl2pPr>
              <a:lvl3pPr marL="274300" lvl="2" indent="-137150" defTabSz="342874">
                <a:lnSpc>
                  <a:spcPct val="100000"/>
                </a:lnSpc>
                <a:spcBef>
                  <a:spcPts val="0"/>
                </a:spcBef>
                <a:buClr>
                  <a:srgbClr val="336990"/>
                </a:buClr>
                <a:buFont typeface="Lucida Grande"/>
                <a:buChar char="-"/>
                <a:defRPr sz="1200">
                  <a:solidFill>
                    <a:schemeClr val="tx1">
                      <a:lumMod val="65000"/>
                      <a:lumOff val="35000"/>
                    </a:schemeClr>
                  </a:solidFill>
                </a:defRPr>
              </a:lvl3pPr>
              <a:lvl4pPr marL="411450" lvl="3" indent="-137150" defTabSz="342874">
                <a:lnSpc>
                  <a:spcPct val="100000"/>
                </a:lnSpc>
                <a:spcBef>
                  <a:spcPts val="0"/>
                </a:spcBef>
                <a:buClr>
                  <a:srgbClr val="336990"/>
                </a:buClr>
                <a:buFont typeface="Wingdings" charset="2"/>
                <a:buChar char="§"/>
                <a:defRPr sz="1200">
                  <a:solidFill>
                    <a:schemeClr val="tx1">
                      <a:lumMod val="65000"/>
                      <a:lumOff val="35000"/>
                    </a:schemeClr>
                  </a:solidFill>
                </a:defRPr>
              </a:lvl4pPr>
              <a:lvl5pPr marL="548600" lvl="4" indent="-137150" defTabSz="342874">
                <a:lnSpc>
                  <a:spcPct val="100000"/>
                </a:lnSpc>
                <a:spcBef>
                  <a:spcPts val="0"/>
                </a:spcBef>
                <a:buClr>
                  <a:srgbClr val="336990"/>
                </a:buClr>
                <a:buFont typeface="Lucida Grande"/>
                <a:buChar char="›"/>
                <a:defRPr sz="1200">
                  <a:solidFill>
                    <a:schemeClr val="tx1">
                      <a:lumMod val="65000"/>
                      <a:lumOff val="35000"/>
                    </a:schemeClr>
                  </a:solidFill>
                </a:defRPr>
              </a:lvl5pPr>
              <a:lvl6pPr marL="857185" indent="-171438" defTabSz="342874">
                <a:lnSpc>
                  <a:spcPts val="1200"/>
                </a:lnSpc>
                <a:spcBef>
                  <a:spcPts val="451"/>
                </a:spcBef>
                <a:buFont typeface="Lucida Grande"/>
                <a:buChar char="»"/>
                <a:defRPr sz="1051" baseline="0"/>
              </a:lvl6pPr>
              <a:lvl7pPr marL="2228683" indent="-171438" defTabSz="342874">
                <a:spcBef>
                  <a:spcPct val="20000"/>
                </a:spcBef>
                <a:buFont typeface="Arial"/>
                <a:buChar char="•"/>
                <a:defRPr sz="1500"/>
              </a:lvl7pPr>
              <a:lvl8pPr marL="2571558" indent="-171438" defTabSz="342874">
                <a:spcBef>
                  <a:spcPct val="20000"/>
                </a:spcBef>
                <a:buFont typeface="Arial"/>
                <a:buChar char="•"/>
                <a:defRPr sz="1500"/>
              </a:lvl8pPr>
              <a:lvl9pPr marL="2914431" indent="-171438" defTabSz="342874">
                <a:spcBef>
                  <a:spcPct val="20000"/>
                </a:spcBef>
                <a:buFont typeface="Arial"/>
                <a:buChar char="•"/>
                <a:defRPr sz="1500"/>
              </a:lvl9pPr>
            </a:lstStyle>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Emicizumab</a:t>
              </a:r>
            </a:p>
            <a:p>
              <a:pPr marL="0" marR="0" lvl="0" indent="0" algn="ctr" defTabSz="457154" rtl="0" eaLnBrk="1" fontAlgn="auto" latinLnBrk="0" hangingPunct="1">
                <a:lnSpc>
                  <a:spcPct val="100000"/>
                </a:lnSpc>
                <a:spcBef>
                  <a:spcPts val="0"/>
                </a:spcBef>
                <a:spcAft>
                  <a:spcPts val="0"/>
                </a:spcAft>
                <a:buClrTx/>
                <a:buSzTx/>
                <a:buFont typeface="Arial"/>
                <a:buNone/>
                <a:tabLst/>
                <a:defRPr/>
              </a:pP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Prophylaxis 3 mg/kg Q2W </a:t>
              </a:r>
              <a:b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(n = 30)</a:t>
              </a:r>
              <a:r>
                <a:rPr kumimoji="0" lang="pt-BR"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pt-BR" sz="1400" b="0" i="0" u="none" strike="noStrike" kern="1200" cap="none" spc="0" normalizeH="0" baseline="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400" b="0" i="0" u="none" strike="noStrike" kern="1200" cap="none" spc="0" normalizeH="0" baseline="30000" noProof="0" dirty="0">
                <a:ln>
                  <a:noFill/>
                </a:ln>
                <a:solidFill>
                  <a:srgbClr val="01587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3DB3CA5-A8DF-09AB-D30D-762187FECD6E}"/>
                </a:ext>
              </a:extLst>
            </p:cNvPr>
            <p:cNvSpPr/>
            <p:nvPr/>
          </p:nvSpPr>
          <p:spPr>
            <a:xfrm>
              <a:off x="7309429" y="5095244"/>
              <a:ext cx="899606" cy="707886"/>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55</a:t>
              </a:r>
              <a:r>
                <a:rPr kumimoji="0" lang="en-US" sz="3200" b="0" i="0" u="none" strike="noStrike" kern="1200" cap="none" spc="0" normalizeH="0" baseline="30000" noProof="0" dirty="0">
                  <a:ln>
                    <a:noFill/>
                  </a:ln>
                  <a:solidFill>
                    <a:srgbClr val="F04E2A"/>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sp>
        <p:nvSpPr>
          <p:cNvPr id="7" name="Oval 6"/>
          <p:cNvSpPr/>
          <p:nvPr/>
        </p:nvSpPr>
        <p:spPr>
          <a:xfrm>
            <a:off x="1000551" y="1394241"/>
            <a:ext cx="2989558" cy="24372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p:cNvSpPr/>
          <p:nvPr/>
        </p:nvSpPr>
        <p:spPr>
          <a:xfrm>
            <a:off x="4230375" y="1288835"/>
            <a:ext cx="2989558" cy="254262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838231" y="3721021"/>
            <a:ext cx="2989558" cy="24372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131131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694352478"/>
              </p:ext>
            </p:extLst>
          </p:nvPr>
        </p:nvGraphicFramePr>
        <p:xfrm>
          <a:off x="609599" y="533396"/>
          <a:ext cx="10769600" cy="563880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3266459833"/>
                    </a:ext>
                  </a:extLst>
                </a:gridCol>
                <a:gridCol w="2692400">
                  <a:extLst>
                    <a:ext uri="{9D8B030D-6E8A-4147-A177-3AD203B41FA5}">
                      <a16:colId xmlns:a16="http://schemas.microsoft.com/office/drawing/2014/main" val="4093939135"/>
                    </a:ext>
                  </a:extLst>
                </a:gridCol>
                <a:gridCol w="2692400">
                  <a:extLst>
                    <a:ext uri="{9D8B030D-6E8A-4147-A177-3AD203B41FA5}">
                      <a16:colId xmlns:a16="http://schemas.microsoft.com/office/drawing/2014/main" val="813619432"/>
                    </a:ext>
                  </a:extLst>
                </a:gridCol>
                <a:gridCol w="2692400">
                  <a:extLst>
                    <a:ext uri="{9D8B030D-6E8A-4147-A177-3AD203B41FA5}">
                      <a16:colId xmlns:a16="http://schemas.microsoft.com/office/drawing/2014/main" val="746192071"/>
                    </a:ext>
                  </a:extLst>
                </a:gridCol>
              </a:tblGrid>
              <a:tr h="939521">
                <a:tc>
                  <a:txBody>
                    <a:bodyPr/>
                    <a:lstStyle/>
                    <a:p>
                      <a:endParaRPr lang="tr-TR" sz="2000" dirty="0"/>
                    </a:p>
                  </a:txBody>
                  <a:tcPr/>
                </a:tc>
                <a:tc>
                  <a:txBody>
                    <a:bodyPr/>
                    <a:lstStyle/>
                    <a:p>
                      <a:r>
                        <a:rPr lang="tr-TR" sz="2000" dirty="0" err="1"/>
                        <a:t>Emicizumab</a:t>
                      </a:r>
                      <a:endParaRPr lang="tr-TR" sz="2000" dirty="0"/>
                    </a:p>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a:t>
                      </a:r>
                      <a:r>
                        <a:rPr lang="tr-TR" sz="2000" dirty="0" err="1"/>
                        <a:t>Hemlibra</a:t>
                      </a:r>
                      <a:r>
                        <a:rPr kumimoji="0" lang="tr-TR" sz="2000" b="1" i="0" kern="1200" dirty="0">
                          <a:solidFill>
                            <a:schemeClr val="lt1"/>
                          </a:solidFill>
                          <a:effectLst/>
                          <a:latin typeface="+mn-lt"/>
                          <a:ea typeface="+mn-ea"/>
                          <a:cs typeface="+mn-cs"/>
                        </a:rPr>
                        <a:t>®)</a:t>
                      </a:r>
                      <a:endParaRPr lang="tr-TR" sz="2000" dirty="0"/>
                    </a:p>
                  </a:txBody>
                  <a:tcPr/>
                </a:tc>
                <a:tc>
                  <a:txBody>
                    <a:bodyPr/>
                    <a:lstStyle/>
                    <a:p>
                      <a:r>
                        <a:rPr kumimoji="0" lang="tr-TR" sz="2000" b="1" i="0" kern="1200" dirty="0" err="1">
                          <a:solidFill>
                            <a:schemeClr val="lt1"/>
                          </a:solidFill>
                          <a:effectLst/>
                          <a:latin typeface="+mn-lt"/>
                          <a:ea typeface="+mn-ea"/>
                          <a:cs typeface="+mn-cs"/>
                        </a:rPr>
                        <a:t>aPCC</a:t>
                      </a:r>
                      <a:r>
                        <a:rPr kumimoji="0" lang="tr-TR" sz="2000" b="1" i="0" kern="1200" dirty="0">
                          <a:solidFill>
                            <a:schemeClr val="lt1"/>
                          </a:solidFill>
                          <a:effectLst/>
                          <a:latin typeface="+mn-lt"/>
                          <a:ea typeface="+mn-ea"/>
                          <a:cs typeface="+mn-cs"/>
                        </a:rPr>
                        <a:t> (FEIBA®)</a:t>
                      </a:r>
                      <a:endParaRPr lang="tr-TR" sz="2000" dirty="0"/>
                    </a:p>
                  </a:txBody>
                  <a:tcPr/>
                </a:tc>
                <a:tc>
                  <a:txBody>
                    <a:bodyPr/>
                    <a:lstStyle/>
                    <a:p>
                      <a:r>
                        <a:rPr kumimoji="0" lang="tr-TR" sz="2000" b="1" i="0" kern="1200" dirty="0" err="1">
                          <a:solidFill>
                            <a:schemeClr val="lt1"/>
                          </a:solidFill>
                          <a:effectLst/>
                          <a:latin typeface="+mn-lt"/>
                          <a:ea typeface="+mn-ea"/>
                          <a:cs typeface="+mn-cs"/>
                        </a:rPr>
                        <a:t>rFVIIa</a:t>
                      </a:r>
                      <a:r>
                        <a:rPr kumimoji="0" lang="tr-TR" sz="2000" b="1" i="0" kern="1200" dirty="0">
                          <a:solidFill>
                            <a:schemeClr val="lt1"/>
                          </a:solidFill>
                          <a:effectLst/>
                          <a:latin typeface="+mn-lt"/>
                          <a:ea typeface="+mn-ea"/>
                          <a:cs typeface="+mn-cs"/>
                        </a:rPr>
                        <a:t> (</a:t>
                      </a:r>
                      <a:r>
                        <a:rPr kumimoji="0" lang="tr-TR" sz="2000" b="1" i="0" kern="1200" dirty="0" err="1">
                          <a:solidFill>
                            <a:schemeClr val="lt1"/>
                          </a:solidFill>
                          <a:effectLst/>
                          <a:latin typeface="+mn-lt"/>
                          <a:ea typeface="+mn-ea"/>
                          <a:cs typeface="+mn-cs"/>
                        </a:rPr>
                        <a:t>NovoSeven®</a:t>
                      </a:r>
                      <a:r>
                        <a:rPr lang="tr-TR" sz="2000" dirty="0" err="1"/>
                        <a:t>AryoSeven</a:t>
                      </a:r>
                      <a:r>
                        <a:rPr lang="tr-TR" sz="2000" dirty="0"/>
                        <a:t>®)</a:t>
                      </a:r>
                    </a:p>
                  </a:txBody>
                  <a:tcPr/>
                </a:tc>
                <a:extLst>
                  <a:ext uri="{0D108BD9-81ED-4DB2-BD59-A6C34878D82A}">
                    <a16:rowId xmlns:a16="http://schemas.microsoft.com/office/drawing/2014/main" val="1023273676"/>
                  </a:ext>
                </a:extLst>
              </a:tr>
              <a:tr h="544326">
                <a:tc>
                  <a:txBody>
                    <a:bodyPr/>
                    <a:lstStyle/>
                    <a:p>
                      <a:r>
                        <a:rPr kumimoji="0" lang="tr-TR" sz="2000" b="1" i="0" kern="1200" dirty="0">
                          <a:solidFill>
                            <a:schemeClr val="dk1"/>
                          </a:solidFill>
                          <a:effectLst/>
                          <a:latin typeface="+mn-lt"/>
                          <a:ea typeface="+mn-ea"/>
                          <a:cs typeface="+mn-cs"/>
                        </a:rPr>
                        <a:t>Uygulama Yolu</a:t>
                      </a:r>
                      <a:endParaRPr lang="tr-TR" sz="2000" dirty="0"/>
                    </a:p>
                  </a:txBody>
                  <a:tcPr/>
                </a:tc>
                <a:tc>
                  <a:txBody>
                    <a:bodyPr/>
                    <a:lstStyle/>
                    <a:p>
                      <a:r>
                        <a:rPr kumimoji="0" lang="sv-SE" sz="2000" b="1" i="0" kern="1200" dirty="0">
                          <a:solidFill>
                            <a:schemeClr val="dk1"/>
                          </a:solidFill>
                          <a:effectLst/>
                          <a:latin typeface="+mn-lt"/>
                          <a:ea typeface="+mn-ea"/>
                          <a:cs typeface="+mn-cs"/>
                        </a:rPr>
                        <a:t>Subkutan</a:t>
                      </a:r>
                      <a:r>
                        <a:rPr kumimoji="0" lang="sv-SE" sz="2000" b="0" i="0" kern="1200" dirty="0">
                          <a:solidFill>
                            <a:schemeClr val="dk1"/>
                          </a:solidFill>
                          <a:effectLst/>
                          <a:latin typeface="+mn-lt"/>
                          <a:ea typeface="+mn-ea"/>
                          <a:cs typeface="+mn-cs"/>
                        </a:rPr>
                        <a:t>: Evde uygulanabilir, hasta konforu yüksek.</a:t>
                      </a:r>
                      <a:endParaRPr lang="tr-TR" sz="2000" dirty="0"/>
                    </a:p>
                  </a:txBody>
                  <a:tcPr/>
                </a:tc>
                <a:tc>
                  <a:txBody>
                    <a:bodyPr/>
                    <a:lstStyle/>
                    <a:p>
                      <a:r>
                        <a:rPr kumimoji="0" lang="tr-TR" sz="2000" b="1" i="0" kern="1200" dirty="0" err="1">
                          <a:solidFill>
                            <a:schemeClr val="dk1"/>
                          </a:solidFill>
                          <a:effectLst/>
                          <a:latin typeface="+mn-lt"/>
                          <a:ea typeface="+mn-ea"/>
                          <a:cs typeface="+mn-cs"/>
                        </a:rPr>
                        <a:t>İntravenöz</a:t>
                      </a:r>
                      <a:r>
                        <a:rPr kumimoji="0" lang="tr-TR" sz="2000" b="0" i="0" kern="1200" dirty="0">
                          <a:solidFill>
                            <a:schemeClr val="dk1"/>
                          </a:solidFill>
                          <a:effectLst/>
                          <a:latin typeface="+mn-lt"/>
                          <a:ea typeface="+mn-ea"/>
                          <a:cs typeface="+mn-cs"/>
                        </a:rPr>
                        <a:t>:</a:t>
                      </a:r>
                      <a:endParaRPr lang="tr-TR" sz="2000" dirty="0"/>
                    </a:p>
                  </a:txBody>
                  <a:tcPr/>
                </a:tc>
                <a:tc>
                  <a:txBody>
                    <a:bodyPr/>
                    <a:lstStyle/>
                    <a:p>
                      <a:r>
                        <a:rPr kumimoji="0" lang="tr-TR" sz="2000" b="1" i="0" kern="1200" dirty="0" err="1">
                          <a:solidFill>
                            <a:schemeClr val="dk1"/>
                          </a:solidFill>
                          <a:effectLst/>
                          <a:latin typeface="+mn-lt"/>
                          <a:ea typeface="+mn-ea"/>
                          <a:cs typeface="+mn-cs"/>
                        </a:rPr>
                        <a:t>İntravenöz</a:t>
                      </a:r>
                      <a:r>
                        <a:rPr kumimoji="0" lang="tr-TR" sz="2000" b="0" i="0" kern="1200" dirty="0" err="1">
                          <a:solidFill>
                            <a:schemeClr val="dk1"/>
                          </a:solidFill>
                          <a:effectLst/>
                          <a:latin typeface="+mn-lt"/>
                          <a:ea typeface="+mn-ea"/>
                          <a:cs typeface="+mn-cs"/>
                        </a:rPr>
                        <a:t>:Sık</a:t>
                      </a:r>
                      <a:r>
                        <a:rPr kumimoji="0" lang="tr-TR" sz="2000" b="0" i="0" kern="1200" dirty="0">
                          <a:solidFill>
                            <a:schemeClr val="dk1"/>
                          </a:solidFill>
                          <a:effectLst/>
                          <a:latin typeface="+mn-lt"/>
                          <a:ea typeface="+mn-ea"/>
                          <a:cs typeface="+mn-cs"/>
                        </a:rPr>
                        <a:t> damar yolu ihtiyacı.</a:t>
                      </a:r>
                      <a:endParaRPr lang="tr-TR" sz="2000" dirty="0"/>
                    </a:p>
                  </a:txBody>
                  <a:tcPr/>
                </a:tc>
                <a:extLst>
                  <a:ext uri="{0D108BD9-81ED-4DB2-BD59-A6C34878D82A}">
                    <a16:rowId xmlns:a16="http://schemas.microsoft.com/office/drawing/2014/main" val="2882977955"/>
                  </a:ext>
                </a:extLst>
              </a:tr>
              <a:tr h="544326">
                <a:tc>
                  <a:txBody>
                    <a:bodyPr/>
                    <a:lstStyle/>
                    <a:p>
                      <a:r>
                        <a:rPr kumimoji="0" lang="tr-TR" sz="2000" b="1" i="0" kern="1200" dirty="0">
                          <a:solidFill>
                            <a:schemeClr val="dk1"/>
                          </a:solidFill>
                          <a:effectLst/>
                          <a:latin typeface="+mn-lt"/>
                          <a:ea typeface="+mn-ea"/>
                          <a:cs typeface="+mn-cs"/>
                        </a:rPr>
                        <a:t>Doz Sıklığı</a:t>
                      </a:r>
                      <a:endParaRPr lang="tr-TR" sz="2000" dirty="0"/>
                    </a:p>
                  </a:txBody>
                  <a:tcPr/>
                </a:tc>
                <a:tc>
                  <a:txBody>
                    <a:bodyPr/>
                    <a:lstStyle/>
                    <a:p>
                      <a:r>
                        <a:rPr kumimoji="0" lang="tr-TR" sz="2000" b="1" i="0" kern="1200" dirty="0">
                          <a:solidFill>
                            <a:schemeClr val="dk1"/>
                          </a:solidFill>
                          <a:effectLst/>
                          <a:latin typeface="+mn-lt"/>
                          <a:ea typeface="+mn-ea"/>
                          <a:cs typeface="+mn-cs"/>
                        </a:rPr>
                        <a:t>Haftada/Ayda 1 kez</a:t>
                      </a:r>
                      <a:r>
                        <a:rPr kumimoji="0" lang="tr-TR" sz="2000" b="0" i="0" kern="1200" dirty="0">
                          <a:solidFill>
                            <a:schemeClr val="dk1"/>
                          </a:solidFill>
                          <a:effectLst/>
                          <a:latin typeface="+mn-lt"/>
                          <a:ea typeface="+mn-ea"/>
                          <a:cs typeface="+mn-cs"/>
                        </a:rPr>
                        <a:t>: Uzun etki süresi, tedavi uyumu kolay.</a:t>
                      </a:r>
                      <a:endParaRPr lang="tr-TR" sz="2000" dirty="0"/>
                    </a:p>
                  </a:txBody>
                  <a:tcPr/>
                </a:tc>
                <a:tc>
                  <a:txBody>
                    <a:bodyPr/>
                    <a:lstStyle/>
                    <a:p>
                      <a:r>
                        <a:rPr kumimoji="0" lang="tr-TR" sz="2000" b="1" i="0" kern="1200" dirty="0">
                          <a:solidFill>
                            <a:schemeClr val="dk1"/>
                          </a:solidFill>
                          <a:effectLst/>
                          <a:latin typeface="+mn-lt"/>
                          <a:ea typeface="+mn-ea"/>
                          <a:cs typeface="+mn-cs"/>
                        </a:rPr>
                        <a:t>Günde 2-3 kez</a:t>
                      </a:r>
                      <a:r>
                        <a:rPr kumimoji="0" lang="tr-TR" sz="2000" b="0" i="0" kern="1200" dirty="0">
                          <a:solidFill>
                            <a:schemeClr val="dk1"/>
                          </a:solidFill>
                          <a:effectLst/>
                          <a:latin typeface="+mn-lt"/>
                          <a:ea typeface="+mn-ea"/>
                          <a:cs typeface="+mn-cs"/>
                        </a:rPr>
                        <a:t>: Yüksek doz sıklığı, hasta yükü.</a:t>
                      </a:r>
                      <a:endParaRPr lang="tr-TR" sz="2000" dirty="0"/>
                    </a:p>
                  </a:txBody>
                  <a:tcPr/>
                </a:tc>
                <a:tc>
                  <a:txBody>
                    <a:bodyPr/>
                    <a:lstStyle/>
                    <a:p>
                      <a:r>
                        <a:rPr kumimoji="0" lang="tr-TR" sz="2000" b="1" i="0" kern="1200" dirty="0">
                          <a:solidFill>
                            <a:schemeClr val="dk1"/>
                          </a:solidFill>
                          <a:effectLst/>
                          <a:latin typeface="+mn-lt"/>
                          <a:ea typeface="+mn-ea"/>
                          <a:cs typeface="+mn-cs"/>
                        </a:rPr>
                        <a:t>Günde 3-4 kez</a:t>
                      </a:r>
                      <a:r>
                        <a:rPr kumimoji="0" lang="tr-TR" sz="2000" b="0" i="0" kern="1200" dirty="0">
                          <a:solidFill>
                            <a:schemeClr val="dk1"/>
                          </a:solidFill>
                          <a:effectLst/>
                          <a:latin typeface="+mn-lt"/>
                          <a:ea typeface="+mn-ea"/>
                          <a:cs typeface="+mn-cs"/>
                        </a:rPr>
                        <a:t>: En sık doz gerektiren, pratik değil.</a:t>
                      </a:r>
                      <a:endParaRPr lang="tr-TR" sz="2000" dirty="0"/>
                    </a:p>
                  </a:txBody>
                  <a:tcPr/>
                </a:tc>
                <a:extLst>
                  <a:ext uri="{0D108BD9-81ED-4DB2-BD59-A6C34878D82A}">
                    <a16:rowId xmlns:a16="http://schemas.microsoft.com/office/drawing/2014/main" val="1770421428"/>
                  </a:ext>
                </a:extLst>
              </a:tr>
              <a:tr h="544326">
                <a:tc>
                  <a:txBody>
                    <a:bodyPr/>
                    <a:lstStyle/>
                    <a:p>
                      <a:r>
                        <a:rPr kumimoji="0" lang="tr-TR" sz="2000" b="1" i="0" kern="1200" dirty="0" err="1">
                          <a:solidFill>
                            <a:schemeClr val="dk1"/>
                          </a:solidFill>
                          <a:effectLst/>
                          <a:latin typeface="+mn-lt"/>
                          <a:ea typeface="+mn-ea"/>
                          <a:cs typeface="+mn-cs"/>
                        </a:rPr>
                        <a:t>Tromboz</a:t>
                      </a:r>
                      <a:r>
                        <a:rPr kumimoji="0" lang="tr-TR" sz="2000" b="1" i="0" kern="1200" dirty="0">
                          <a:solidFill>
                            <a:schemeClr val="dk1"/>
                          </a:solidFill>
                          <a:effectLst/>
                          <a:latin typeface="+mn-lt"/>
                          <a:ea typeface="+mn-ea"/>
                          <a:cs typeface="+mn-cs"/>
                        </a:rPr>
                        <a:t> Riski</a:t>
                      </a:r>
                      <a:endParaRPr lang="tr-TR" sz="2000" dirty="0"/>
                    </a:p>
                  </a:txBody>
                  <a:tcPr/>
                </a:tc>
                <a:tc>
                  <a:txBody>
                    <a:bodyPr/>
                    <a:lstStyle/>
                    <a:p>
                      <a:r>
                        <a:rPr kumimoji="0" lang="tr-TR" sz="2000" b="1" i="0" kern="1200" dirty="0">
                          <a:solidFill>
                            <a:schemeClr val="dk1"/>
                          </a:solidFill>
                          <a:effectLst/>
                          <a:latin typeface="+mn-lt"/>
                          <a:ea typeface="+mn-ea"/>
                          <a:cs typeface="+mn-cs"/>
                        </a:rPr>
                        <a:t>Düşük</a:t>
                      </a:r>
                      <a:r>
                        <a:rPr kumimoji="0" lang="tr-TR" sz="2000" b="0" i="0" kern="1200" dirty="0">
                          <a:solidFill>
                            <a:schemeClr val="dk1"/>
                          </a:solidFill>
                          <a:effectLst/>
                          <a:latin typeface="+mn-lt"/>
                          <a:ea typeface="+mn-ea"/>
                          <a:cs typeface="+mn-cs"/>
                        </a:rPr>
                        <a:t>: Çalışmada nadir olduğu doğrulandı (</a:t>
                      </a:r>
                      <a:r>
                        <a:rPr kumimoji="0" lang="tr-TR" sz="2000" b="0" i="0" kern="1200" dirty="0" err="1">
                          <a:solidFill>
                            <a:schemeClr val="dk1"/>
                          </a:solidFill>
                          <a:effectLst/>
                          <a:latin typeface="+mn-lt"/>
                          <a:ea typeface="+mn-ea"/>
                          <a:cs typeface="+mn-cs"/>
                        </a:rPr>
                        <a:t>aPCC</a:t>
                      </a:r>
                      <a:r>
                        <a:rPr kumimoji="0" lang="tr-TR" sz="2000" b="0" i="0" kern="1200" dirty="0">
                          <a:solidFill>
                            <a:schemeClr val="dk1"/>
                          </a:solidFill>
                          <a:effectLst/>
                          <a:latin typeface="+mn-lt"/>
                          <a:ea typeface="+mn-ea"/>
                          <a:cs typeface="+mn-cs"/>
                        </a:rPr>
                        <a:t> ile kombine kullanım dışında).</a:t>
                      </a:r>
                      <a:endParaRPr lang="tr-TR" sz="2000" dirty="0"/>
                    </a:p>
                  </a:txBody>
                  <a:tcPr/>
                </a:tc>
                <a:tc>
                  <a:txBody>
                    <a:bodyPr/>
                    <a:lstStyle/>
                    <a:p>
                      <a:r>
                        <a:rPr kumimoji="0" lang="sv-SE" sz="2000" b="1" i="0" kern="1200" dirty="0">
                          <a:solidFill>
                            <a:schemeClr val="dk1"/>
                          </a:solidFill>
                          <a:effectLst/>
                          <a:latin typeface="+mn-lt"/>
                          <a:ea typeface="+mn-ea"/>
                          <a:cs typeface="+mn-cs"/>
                        </a:rPr>
                        <a:t>Orta/Yüksek</a:t>
                      </a:r>
                      <a:r>
                        <a:rPr kumimoji="0" lang="sv-SE" sz="2000" b="0" i="0" kern="1200" dirty="0">
                          <a:solidFill>
                            <a:schemeClr val="dk1"/>
                          </a:solidFill>
                          <a:effectLst/>
                          <a:latin typeface="+mn-lt"/>
                          <a:ea typeface="+mn-ea"/>
                          <a:cs typeface="+mn-cs"/>
                        </a:rPr>
                        <a:t>: Faktör konsantresi nedeniyle risk artar.</a:t>
                      </a:r>
                      <a:endParaRPr lang="tr-TR" sz="2000" dirty="0"/>
                    </a:p>
                  </a:txBody>
                  <a:tcPr/>
                </a:tc>
                <a:tc>
                  <a:txBody>
                    <a:bodyPr/>
                    <a:lstStyle/>
                    <a:p>
                      <a:r>
                        <a:rPr kumimoji="0" lang="tr-TR" sz="2000" b="1" i="0" kern="1200" dirty="0">
                          <a:solidFill>
                            <a:schemeClr val="dk1"/>
                          </a:solidFill>
                          <a:effectLst/>
                          <a:latin typeface="+mn-lt"/>
                          <a:ea typeface="+mn-ea"/>
                          <a:cs typeface="+mn-cs"/>
                        </a:rPr>
                        <a:t>Düşük (nadir)</a:t>
                      </a:r>
                      <a:endParaRPr lang="tr-TR" sz="2000" dirty="0"/>
                    </a:p>
                  </a:txBody>
                  <a:tcPr/>
                </a:tc>
                <a:extLst>
                  <a:ext uri="{0D108BD9-81ED-4DB2-BD59-A6C34878D82A}">
                    <a16:rowId xmlns:a16="http://schemas.microsoft.com/office/drawing/2014/main" val="375692597"/>
                  </a:ext>
                </a:extLst>
              </a:tr>
              <a:tr h="544326">
                <a:tc>
                  <a:txBody>
                    <a:bodyPr/>
                    <a:lstStyle/>
                    <a:p>
                      <a:r>
                        <a:rPr kumimoji="0" lang="tr-TR" sz="2000" b="1" i="0" kern="1200" dirty="0" err="1">
                          <a:solidFill>
                            <a:schemeClr val="dk1"/>
                          </a:solidFill>
                          <a:effectLst/>
                          <a:latin typeface="+mn-lt"/>
                          <a:ea typeface="+mn-ea"/>
                          <a:cs typeface="+mn-cs"/>
                        </a:rPr>
                        <a:t>Anamnestik</a:t>
                      </a:r>
                      <a:r>
                        <a:rPr kumimoji="0" lang="tr-TR" sz="2000" b="1" i="0" kern="1200" dirty="0">
                          <a:solidFill>
                            <a:schemeClr val="dk1"/>
                          </a:solidFill>
                          <a:effectLst/>
                          <a:latin typeface="+mn-lt"/>
                          <a:ea typeface="+mn-ea"/>
                          <a:cs typeface="+mn-cs"/>
                        </a:rPr>
                        <a:t> Yanıt</a:t>
                      </a:r>
                      <a:endParaRPr lang="tr-TR" sz="2000" dirty="0"/>
                    </a:p>
                  </a:txBody>
                  <a:tcPr/>
                </a:tc>
                <a:tc>
                  <a:txBody>
                    <a:bodyPr/>
                    <a:lstStyle/>
                    <a:p>
                      <a:r>
                        <a:rPr kumimoji="0" lang="tr-TR" sz="2000" b="1" i="0" kern="1200" dirty="0">
                          <a:solidFill>
                            <a:schemeClr val="dk1"/>
                          </a:solidFill>
                          <a:effectLst/>
                          <a:latin typeface="+mn-lt"/>
                          <a:ea typeface="+mn-ea"/>
                          <a:cs typeface="+mn-cs"/>
                        </a:rPr>
                        <a:t>Yok</a:t>
                      </a:r>
                      <a:r>
                        <a:rPr kumimoji="0" lang="tr-TR" sz="2000" b="0" i="0" kern="1200" dirty="0">
                          <a:solidFill>
                            <a:schemeClr val="dk1"/>
                          </a:solidFill>
                          <a:effectLst/>
                          <a:latin typeface="+mn-lt"/>
                          <a:ea typeface="+mn-ea"/>
                          <a:cs typeface="+mn-cs"/>
                        </a:rPr>
                        <a:t>: İnhibitör gelişimine yol açmaz.</a:t>
                      </a:r>
                      <a:endParaRPr lang="tr-TR" sz="2000" dirty="0"/>
                    </a:p>
                  </a:txBody>
                  <a:tcPr/>
                </a:tc>
                <a:tc>
                  <a:txBody>
                    <a:bodyPr/>
                    <a:lstStyle/>
                    <a:p>
                      <a:r>
                        <a:rPr kumimoji="0" lang="tr-TR" sz="2000" b="1" i="0" kern="1200" dirty="0">
                          <a:solidFill>
                            <a:schemeClr val="dk1"/>
                          </a:solidFill>
                          <a:effectLst/>
                          <a:latin typeface="+mn-lt"/>
                          <a:ea typeface="+mn-ea"/>
                          <a:cs typeface="+mn-cs"/>
                        </a:rPr>
                        <a:t>Var (%30)</a:t>
                      </a:r>
                      <a:r>
                        <a:rPr kumimoji="0" lang="tr-TR" sz="2000" b="0" i="0" kern="1200" dirty="0">
                          <a:solidFill>
                            <a:schemeClr val="dk1"/>
                          </a:solidFill>
                          <a:effectLst/>
                          <a:latin typeface="+mn-lt"/>
                          <a:ea typeface="+mn-ea"/>
                          <a:cs typeface="+mn-cs"/>
                        </a:rPr>
                        <a:t>: FVIII inhibitör riski yüksek.</a:t>
                      </a:r>
                      <a:endParaRPr lang="tr-TR" sz="2000" dirty="0"/>
                    </a:p>
                  </a:txBody>
                  <a:tcPr/>
                </a:tc>
                <a:tc>
                  <a:txBody>
                    <a:bodyPr/>
                    <a:lstStyle/>
                    <a:p>
                      <a:r>
                        <a:rPr kumimoji="0" lang="tr-TR" sz="2000" b="1" i="0" kern="1200" dirty="0">
                          <a:solidFill>
                            <a:schemeClr val="dk1"/>
                          </a:solidFill>
                          <a:effectLst/>
                          <a:latin typeface="+mn-lt"/>
                          <a:ea typeface="+mn-ea"/>
                          <a:cs typeface="+mn-cs"/>
                        </a:rPr>
                        <a:t>Yok</a:t>
                      </a:r>
                      <a:r>
                        <a:rPr kumimoji="0" lang="tr-TR" sz="2000" b="0" i="0" kern="1200" dirty="0">
                          <a:solidFill>
                            <a:schemeClr val="dk1"/>
                          </a:solidFill>
                          <a:effectLst/>
                          <a:latin typeface="+mn-lt"/>
                          <a:ea typeface="+mn-ea"/>
                          <a:cs typeface="+mn-cs"/>
                        </a:rPr>
                        <a:t>: İnhibitör gelişimi bildirilmemiş.</a:t>
                      </a:r>
                      <a:endParaRPr lang="tr-TR" sz="2000" dirty="0"/>
                    </a:p>
                  </a:txBody>
                  <a:tcPr/>
                </a:tc>
                <a:extLst>
                  <a:ext uri="{0D108BD9-81ED-4DB2-BD59-A6C34878D82A}">
                    <a16:rowId xmlns:a16="http://schemas.microsoft.com/office/drawing/2014/main" val="3214994138"/>
                  </a:ext>
                </a:extLst>
              </a:tr>
            </a:tbl>
          </a:graphicData>
        </a:graphic>
      </p:graphicFrame>
      <p:sp>
        <p:nvSpPr>
          <p:cNvPr id="3" name="Dikdörtgen 2"/>
          <p:cNvSpPr/>
          <p:nvPr/>
        </p:nvSpPr>
        <p:spPr>
          <a:xfrm>
            <a:off x="237067" y="6415669"/>
            <a:ext cx="12192000" cy="230832"/>
          </a:xfrm>
          <a:prstGeom prst="rect">
            <a:avLst/>
          </a:prstGeom>
        </p:spPr>
        <p:txBody>
          <a:bodyPr wrap="square">
            <a:spAutoFit/>
          </a:bodyPr>
          <a:lstStyle/>
          <a:p>
            <a:r>
              <a:rPr lang="en-US" sz="900" dirty="0">
                <a:solidFill>
                  <a:srgbClr val="222222"/>
                </a:solidFill>
                <a:latin typeface="Arial" panose="020B0604020202020204" pitchFamily="34" charset="0"/>
              </a:rPr>
              <a:t>Muniz, Roberto Lucio, et al. "Efficacy/effectiveness and safety of </a:t>
            </a:r>
            <a:r>
              <a:rPr lang="en-US" sz="900" dirty="0" err="1">
                <a:solidFill>
                  <a:srgbClr val="222222"/>
                </a:solidFill>
                <a:latin typeface="Arial" panose="020B0604020202020204" pitchFamily="34" charset="0"/>
              </a:rPr>
              <a:t>emicizumab</a:t>
            </a:r>
            <a:r>
              <a:rPr lang="en-US" sz="900" dirty="0">
                <a:solidFill>
                  <a:srgbClr val="222222"/>
                </a:solidFill>
                <a:latin typeface="Arial" panose="020B0604020202020204" pitchFamily="34" charset="0"/>
              </a:rPr>
              <a:t> prophylaxis of people with hemophilia A: a systematic review and meta-analysis." </a:t>
            </a:r>
            <a:r>
              <a:rPr lang="en-US" sz="900" i="1" dirty="0">
                <a:solidFill>
                  <a:srgbClr val="222222"/>
                </a:solidFill>
                <a:latin typeface="Arial" panose="020B0604020202020204" pitchFamily="34" charset="0"/>
              </a:rPr>
              <a:t>Expert review of hematology</a:t>
            </a:r>
            <a:r>
              <a:rPr lang="en-US" sz="900" dirty="0">
                <a:solidFill>
                  <a:srgbClr val="222222"/>
                </a:solidFill>
                <a:latin typeface="Arial" panose="020B0604020202020204" pitchFamily="34" charset="0"/>
              </a:rPr>
              <a:t> 16.12 (2023): 1087-1097.</a:t>
            </a:r>
            <a:endParaRPr lang="tr-TR" sz="900" dirty="0"/>
          </a:p>
        </p:txBody>
      </p:sp>
    </p:spTree>
    <p:extLst>
      <p:ext uri="{BB962C8B-B14F-4D97-AF65-F5344CB8AC3E}">
        <p14:creationId xmlns:p14="http://schemas.microsoft.com/office/powerpoint/2010/main" val="3996359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08677947"/>
              </p:ext>
            </p:extLst>
          </p:nvPr>
        </p:nvGraphicFramePr>
        <p:xfrm>
          <a:off x="592665" y="533396"/>
          <a:ext cx="10769600" cy="554736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3266459833"/>
                    </a:ext>
                  </a:extLst>
                </a:gridCol>
                <a:gridCol w="2692400">
                  <a:extLst>
                    <a:ext uri="{9D8B030D-6E8A-4147-A177-3AD203B41FA5}">
                      <a16:colId xmlns:a16="http://schemas.microsoft.com/office/drawing/2014/main" val="4093939135"/>
                    </a:ext>
                  </a:extLst>
                </a:gridCol>
                <a:gridCol w="2692400">
                  <a:extLst>
                    <a:ext uri="{9D8B030D-6E8A-4147-A177-3AD203B41FA5}">
                      <a16:colId xmlns:a16="http://schemas.microsoft.com/office/drawing/2014/main" val="813619432"/>
                    </a:ext>
                  </a:extLst>
                </a:gridCol>
                <a:gridCol w="2692400">
                  <a:extLst>
                    <a:ext uri="{9D8B030D-6E8A-4147-A177-3AD203B41FA5}">
                      <a16:colId xmlns:a16="http://schemas.microsoft.com/office/drawing/2014/main" val="746192071"/>
                    </a:ext>
                  </a:extLst>
                </a:gridCol>
              </a:tblGrid>
              <a:tr h="939521">
                <a:tc>
                  <a:txBody>
                    <a:bodyPr/>
                    <a:lstStyle/>
                    <a:p>
                      <a:endParaRPr lang="tr-TR" sz="2000" dirty="0"/>
                    </a:p>
                  </a:txBody>
                  <a:tcPr/>
                </a:tc>
                <a:tc>
                  <a:txBody>
                    <a:bodyPr/>
                    <a:lstStyle/>
                    <a:p>
                      <a:r>
                        <a:rPr lang="tr-TR" sz="2000" dirty="0" err="1"/>
                        <a:t>Emicizumab</a:t>
                      </a:r>
                      <a:endParaRPr lang="tr-TR" sz="2000" dirty="0"/>
                    </a:p>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a:t>
                      </a:r>
                      <a:r>
                        <a:rPr lang="tr-TR" sz="2000" dirty="0" err="1"/>
                        <a:t>Hemlibra</a:t>
                      </a:r>
                      <a:r>
                        <a:rPr kumimoji="0" lang="tr-TR" sz="2000" b="1" i="0" kern="1200" dirty="0">
                          <a:solidFill>
                            <a:schemeClr val="lt1"/>
                          </a:solidFill>
                          <a:effectLst/>
                          <a:latin typeface="+mn-lt"/>
                          <a:ea typeface="+mn-ea"/>
                          <a:cs typeface="+mn-cs"/>
                        </a:rPr>
                        <a:t>®)</a:t>
                      </a:r>
                      <a:endParaRPr lang="tr-TR" sz="2000" dirty="0"/>
                    </a:p>
                  </a:txBody>
                  <a:tcPr/>
                </a:tc>
                <a:tc>
                  <a:txBody>
                    <a:bodyPr/>
                    <a:lstStyle/>
                    <a:p>
                      <a:r>
                        <a:rPr kumimoji="0" lang="tr-TR" sz="2000" b="1" i="0" kern="1200" dirty="0" err="1">
                          <a:solidFill>
                            <a:schemeClr val="lt1"/>
                          </a:solidFill>
                          <a:effectLst/>
                          <a:latin typeface="+mn-lt"/>
                          <a:ea typeface="+mn-ea"/>
                          <a:cs typeface="+mn-cs"/>
                        </a:rPr>
                        <a:t>aPCC</a:t>
                      </a:r>
                      <a:r>
                        <a:rPr kumimoji="0" lang="tr-TR" sz="2000" b="1" i="0" kern="1200" dirty="0">
                          <a:solidFill>
                            <a:schemeClr val="lt1"/>
                          </a:solidFill>
                          <a:effectLst/>
                          <a:latin typeface="+mn-lt"/>
                          <a:ea typeface="+mn-ea"/>
                          <a:cs typeface="+mn-cs"/>
                        </a:rPr>
                        <a:t> (FEIBA®)</a:t>
                      </a:r>
                      <a:endParaRPr lang="tr-TR" sz="2000" dirty="0"/>
                    </a:p>
                  </a:txBody>
                  <a:tcPr/>
                </a:tc>
                <a:tc>
                  <a:txBody>
                    <a:bodyPr/>
                    <a:lstStyle/>
                    <a:p>
                      <a:r>
                        <a:rPr kumimoji="0" lang="tr-TR" sz="2000" b="1" i="0" kern="1200" dirty="0" err="1">
                          <a:solidFill>
                            <a:schemeClr val="lt1"/>
                          </a:solidFill>
                          <a:effectLst/>
                          <a:latin typeface="+mn-lt"/>
                          <a:ea typeface="+mn-ea"/>
                          <a:cs typeface="+mn-cs"/>
                        </a:rPr>
                        <a:t>rFVIIa</a:t>
                      </a:r>
                      <a:r>
                        <a:rPr kumimoji="0" lang="tr-TR" sz="2000" b="1" i="0" kern="1200" dirty="0">
                          <a:solidFill>
                            <a:schemeClr val="lt1"/>
                          </a:solidFill>
                          <a:effectLst/>
                          <a:latin typeface="+mn-lt"/>
                          <a:ea typeface="+mn-ea"/>
                          <a:cs typeface="+mn-cs"/>
                        </a:rPr>
                        <a:t> (</a:t>
                      </a:r>
                      <a:r>
                        <a:rPr kumimoji="0" lang="tr-TR" sz="2000" b="1" i="0" kern="1200" dirty="0" err="1">
                          <a:solidFill>
                            <a:schemeClr val="lt1"/>
                          </a:solidFill>
                          <a:effectLst/>
                          <a:latin typeface="+mn-lt"/>
                          <a:ea typeface="+mn-ea"/>
                          <a:cs typeface="+mn-cs"/>
                        </a:rPr>
                        <a:t>NovoSeven®</a:t>
                      </a:r>
                      <a:r>
                        <a:rPr lang="tr-TR" sz="2000" dirty="0" err="1"/>
                        <a:t>AryoSeven</a:t>
                      </a:r>
                      <a:r>
                        <a:rPr lang="tr-TR" sz="2000" dirty="0"/>
                        <a:t>®</a:t>
                      </a:r>
                      <a:r>
                        <a:rPr kumimoji="0" lang="tr-TR" sz="2000" b="1" i="0" kern="1200" dirty="0">
                          <a:solidFill>
                            <a:schemeClr val="lt1"/>
                          </a:solidFill>
                          <a:effectLst/>
                          <a:latin typeface="+mn-lt"/>
                          <a:ea typeface="+mn-ea"/>
                          <a:cs typeface="+mn-cs"/>
                        </a:rPr>
                        <a:t>)</a:t>
                      </a:r>
                      <a:endParaRPr lang="tr-TR" sz="2000" dirty="0"/>
                    </a:p>
                  </a:txBody>
                  <a:tcPr/>
                </a:tc>
                <a:extLst>
                  <a:ext uri="{0D108BD9-81ED-4DB2-BD59-A6C34878D82A}">
                    <a16:rowId xmlns:a16="http://schemas.microsoft.com/office/drawing/2014/main" val="1023273676"/>
                  </a:ext>
                </a:extLst>
              </a:tr>
              <a:tr h="544326">
                <a:tc>
                  <a:txBody>
                    <a:bodyPr/>
                    <a:lstStyle/>
                    <a:p>
                      <a:r>
                        <a:rPr kumimoji="0" lang="tr-TR" sz="2000" b="1" i="0" kern="1200" dirty="0">
                          <a:solidFill>
                            <a:schemeClr val="dk1"/>
                          </a:solidFill>
                          <a:effectLst/>
                          <a:latin typeface="+mn-lt"/>
                          <a:ea typeface="+mn-ea"/>
                          <a:cs typeface="+mn-cs"/>
                        </a:rPr>
                        <a:t>Maliyet</a:t>
                      </a:r>
                      <a:endParaRPr lang="tr-TR" sz="2000" dirty="0"/>
                    </a:p>
                  </a:txBody>
                  <a:tcPr/>
                </a:tc>
                <a:tc>
                  <a:txBody>
                    <a:bodyPr/>
                    <a:lstStyle/>
                    <a:p>
                      <a:r>
                        <a:rPr kumimoji="0" lang="tr-TR" sz="2000" b="1" i="0" kern="1200" dirty="0">
                          <a:solidFill>
                            <a:schemeClr val="dk1"/>
                          </a:solidFill>
                          <a:effectLst/>
                          <a:latin typeface="+mn-lt"/>
                          <a:ea typeface="+mn-ea"/>
                          <a:cs typeface="+mn-cs"/>
                        </a:rPr>
                        <a:t>Yüksek başlangıç, uzun vadede ekonomik</a:t>
                      </a:r>
                      <a:r>
                        <a:rPr kumimoji="0" lang="tr-TR" sz="2000" b="0" i="0" kern="1200" dirty="0">
                          <a:solidFill>
                            <a:schemeClr val="dk1"/>
                          </a:solidFill>
                          <a:effectLst/>
                          <a:latin typeface="+mn-lt"/>
                          <a:ea typeface="+mn-ea"/>
                          <a:cs typeface="+mn-cs"/>
                        </a:rPr>
                        <a:t>: Az doz ve hastane maliyeti tasarrufu.</a:t>
                      </a:r>
                      <a:endParaRPr lang="tr-TR" sz="2000" dirty="0"/>
                    </a:p>
                  </a:txBody>
                  <a:tcPr/>
                </a:tc>
                <a:tc>
                  <a:txBody>
                    <a:bodyPr/>
                    <a:lstStyle/>
                    <a:p>
                      <a:r>
                        <a:rPr kumimoji="0" lang="nn-NO" sz="2000" b="1" i="0" kern="1200" dirty="0">
                          <a:solidFill>
                            <a:schemeClr val="dk1"/>
                          </a:solidFill>
                          <a:effectLst/>
                          <a:latin typeface="+mn-lt"/>
                          <a:ea typeface="+mn-ea"/>
                          <a:cs typeface="+mn-cs"/>
                        </a:rPr>
                        <a:t>Yüksek</a:t>
                      </a:r>
                      <a:r>
                        <a:rPr kumimoji="0" lang="nn-NO" sz="2000" b="0" i="0" kern="1200" dirty="0">
                          <a:solidFill>
                            <a:schemeClr val="dk1"/>
                          </a:solidFill>
                          <a:effectLst/>
                          <a:latin typeface="+mn-lt"/>
                          <a:ea typeface="+mn-ea"/>
                          <a:cs typeface="+mn-cs"/>
                        </a:rPr>
                        <a:t>: Sık doz ve hastane gereksinimi nedeniyle maliyet artar.</a:t>
                      </a:r>
                      <a:endParaRPr lang="tr-TR" sz="2000" dirty="0"/>
                    </a:p>
                  </a:txBody>
                  <a:tcPr/>
                </a:tc>
                <a:tc>
                  <a:txBody>
                    <a:bodyPr/>
                    <a:lstStyle/>
                    <a:p>
                      <a:r>
                        <a:rPr kumimoji="0" lang="tr-TR" sz="2000" b="1" i="0" kern="1200" dirty="0">
                          <a:solidFill>
                            <a:schemeClr val="dk1"/>
                          </a:solidFill>
                          <a:effectLst/>
                          <a:latin typeface="+mn-lt"/>
                          <a:ea typeface="+mn-ea"/>
                          <a:cs typeface="+mn-cs"/>
                        </a:rPr>
                        <a:t>Yüksek</a:t>
                      </a:r>
                      <a:r>
                        <a:rPr kumimoji="0" lang="tr-TR" sz="2000" b="0" i="0" kern="1200" dirty="0">
                          <a:solidFill>
                            <a:schemeClr val="dk1"/>
                          </a:solidFill>
                          <a:effectLst/>
                          <a:latin typeface="+mn-lt"/>
                          <a:ea typeface="+mn-ea"/>
                          <a:cs typeface="+mn-cs"/>
                        </a:rPr>
                        <a:t>: En sık doz ve yüksek ürün maliyeti.</a:t>
                      </a:r>
                      <a:endParaRPr lang="tr-TR" sz="2000" dirty="0"/>
                    </a:p>
                  </a:txBody>
                  <a:tcPr/>
                </a:tc>
                <a:extLst>
                  <a:ext uri="{0D108BD9-81ED-4DB2-BD59-A6C34878D82A}">
                    <a16:rowId xmlns:a16="http://schemas.microsoft.com/office/drawing/2014/main" val="2882977955"/>
                  </a:ext>
                </a:extLst>
              </a:tr>
              <a:tr h="544326">
                <a:tc>
                  <a:txBody>
                    <a:bodyPr/>
                    <a:lstStyle/>
                    <a:p>
                      <a:r>
                        <a:rPr kumimoji="0" lang="tr-TR" sz="2000" b="1" i="0" kern="1200" dirty="0">
                          <a:solidFill>
                            <a:schemeClr val="dk1"/>
                          </a:solidFill>
                          <a:effectLst/>
                          <a:latin typeface="+mn-lt"/>
                          <a:ea typeface="+mn-ea"/>
                          <a:cs typeface="+mn-cs"/>
                        </a:rPr>
                        <a:t>Etkinlik</a:t>
                      </a:r>
                      <a:endParaRPr lang="tr-TR" sz="2000" dirty="0"/>
                    </a:p>
                  </a:txBody>
                  <a:tcPr/>
                </a:tc>
                <a:tc>
                  <a:txBody>
                    <a:bodyPr/>
                    <a:lstStyle/>
                    <a:p>
                      <a:r>
                        <a:rPr kumimoji="0" lang="tr-TR" sz="2000" b="1" i="0" kern="1200" dirty="0">
                          <a:solidFill>
                            <a:schemeClr val="dk1"/>
                          </a:solidFill>
                          <a:effectLst/>
                          <a:latin typeface="+mn-lt"/>
                          <a:ea typeface="+mn-ea"/>
                          <a:cs typeface="+mn-cs"/>
                        </a:rPr>
                        <a:t>Meta-analizde kanama oranlarını anlamlı düşürdü</a:t>
                      </a:r>
                      <a:r>
                        <a:rPr kumimoji="0" lang="tr-TR" sz="2000" b="0" i="0" kern="1200" dirty="0">
                          <a:solidFill>
                            <a:schemeClr val="dk1"/>
                          </a:solidFill>
                          <a:effectLst/>
                          <a:latin typeface="+mn-lt"/>
                          <a:ea typeface="+mn-ea"/>
                          <a:cs typeface="+mn-cs"/>
                        </a:rPr>
                        <a:t> (ABR-</a:t>
                      </a:r>
                      <a:r>
                        <a:rPr kumimoji="0" lang="tr-TR" sz="2000" b="0" i="0" kern="1200" dirty="0" err="1">
                          <a:solidFill>
                            <a:schemeClr val="dk1"/>
                          </a:solidFill>
                          <a:effectLst/>
                          <a:latin typeface="+mn-lt"/>
                          <a:ea typeface="+mn-ea"/>
                          <a:cs typeface="+mn-cs"/>
                        </a:rPr>
                        <a:t>all</a:t>
                      </a:r>
                      <a:r>
                        <a:rPr kumimoji="0" lang="tr-TR" sz="2000" b="0" i="0" kern="1200" dirty="0">
                          <a:solidFill>
                            <a:schemeClr val="dk1"/>
                          </a:solidFill>
                          <a:effectLst/>
                          <a:latin typeface="+mn-lt"/>
                          <a:ea typeface="+mn-ea"/>
                          <a:cs typeface="+mn-cs"/>
                        </a:rPr>
                        <a:t>: -1.7).</a:t>
                      </a:r>
                      <a:endParaRPr lang="tr-TR" sz="2000" dirty="0"/>
                    </a:p>
                  </a:txBody>
                  <a:tcPr/>
                </a:tc>
                <a:tc>
                  <a:txBody>
                    <a:bodyPr/>
                    <a:lstStyle/>
                    <a:p>
                      <a:r>
                        <a:rPr kumimoji="0" lang="tr-TR" sz="2000" b="1" i="0" kern="1200" dirty="0">
                          <a:solidFill>
                            <a:schemeClr val="dk1"/>
                          </a:solidFill>
                          <a:effectLst/>
                          <a:latin typeface="+mn-lt"/>
                          <a:ea typeface="+mn-ea"/>
                          <a:cs typeface="+mn-cs"/>
                        </a:rPr>
                        <a:t>%60-80</a:t>
                      </a:r>
                      <a:endParaRPr lang="tr-TR" sz="2000" dirty="0"/>
                    </a:p>
                  </a:txBody>
                  <a:tcPr/>
                </a:tc>
                <a:tc>
                  <a:txBody>
                    <a:bodyPr/>
                    <a:lstStyle/>
                    <a:p>
                      <a:r>
                        <a:rPr kumimoji="0" lang="tr-TR" sz="2000" b="1" i="0" kern="1200" dirty="0">
                          <a:solidFill>
                            <a:schemeClr val="dk1"/>
                          </a:solidFill>
                          <a:effectLst/>
                          <a:latin typeface="+mn-lt"/>
                          <a:ea typeface="+mn-ea"/>
                          <a:cs typeface="+mn-cs"/>
                        </a:rPr>
                        <a:t>%60</a:t>
                      </a:r>
                      <a:endParaRPr lang="tr-TR" sz="2000" dirty="0"/>
                    </a:p>
                  </a:txBody>
                  <a:tcPr/>
                </a:tc>
                <a:extLst>
                  <a:ext uri="{0D108BD9-81ED-4DB2-BD59-A6C34878D82A}">
                    <a16:rowId xmlns:a16="http://schemas.microsoft.com/office/drawing/2014/main" val="1770421428"/>
                  </a:ext>
                </a:extLst>
              </a:tr>
              <a:tr h="544326">
                <a:tc>
                  <a:txBody>
                    <a:bodyPr/>
                    <a:lstStyle/>
                    <a:p>
                      <a:r>
                        <a:rPr kumimoji="0" lang="tr-TR" sz="2000" b="1" i="0" kern="1200" dirty="0">
                          <a:solidFill>
                            <a:schemeClr val="dk1"/>
                          </a:solidFill>
                          <a:effectLst/>
                          <a:latin typeface="+mn-lt"/>
                          <a:ea typeface="+mn-ea"/>
                          <a:cs typeface="+mn-cs"/>
                        </a:rPr>
                        <a:t>Güvenlik</a:t>
                      </a:r>
                      <a:endParaRPr lang="tr-TR" sz="2000" dirty="0"/>
                    </a:p>
                  </a:txBody>
                  <a:tcPr/>
                </a:tc>
                <a:tc>
                  <a:txBody>
                    <a:bodyPr/>
                    <a:lstStyle/>
                    <a:p>
                      <a:r>
                        <a:rPr kumimoji="0" lang="tr-TR" sz="2000" b="1" i="0" kern="1200" dirty="0">
                          <a:solidFill>
                            <a:schemeClr val="dk1"/>
                          </a:solidFill>
                          <a:effectLst/>
                          <a:latin typeface="+mn-lt"/>
                          <a:ea typeface="+mn-ea"/>
                          <a:cs typeface="+mn-cs"/>
                        </a:rPr>
                        <a:t>Hafif yan etkiler</a:t>
                      </a:r>
                      <a:r>
                        <a:rPr kumimoji="0" lang="tr-TR" sz="2000" b="0" i="0" kern="1200" dirty="0">
                          <a:solidFill>
                            <a:schemeClr val="dk1"/>
                          </a:solidFill>
                          <a:effectLst/>
                          <a:latin typeface="+mn-lt"/>
                          <a:ea typeface="+mn-ea"/>
                          <a:cs typeface="+mn-cs"/>
                        </a:rPr>
                        <a:t> (enjeksiyon bölgesi reaksiyonu). Ciddi AE nadir.</a:t>
                      </a:r>
                      <a:endParaRPr lang="tr-TR" sz="2000" dirty="0"/>
                    </a:p>
                  </a:txBody>
                  <a:tcPr/>
                </a:tc>
                <a:tc>
                  <a:txBody>
                    <a:bodyPr/>
                    <a:lstStyle/>
                    <a:p>
                      <a:r>
                        <a:rPr kumimoji="0" lang="tr-TR" sz="2000" b="1" i="0" kern="1200" dirty="0">
                          <a:solidFill>
                            <a:schemeClr val="dk1"/>
                          </a:solidFill>
                          <a:effectLst/>
                          <a:latin typeface="+mn-lt"/>
                          <a:ea typeface="+mn-ea"/>
                          <a:cs typeface="+mn-cs"/>
                        </a:rPr>
                        <a:t>AE riski</a:t>
                      </a:r>
                      <a:r>
                        <a:rPr kumimoji="0" lang="tr-TR" sz="2000" b="0" i="0" kern="1200" dirty="0">
                          <a:solidFill>
                            <a:schemeClr val="dk1"/>
                          </a:solidFill>
                          <a:effectLst/>
                          <a:latin typeface="+mn-lt"/>
                          <a:ea typeface="+mn-ea"/>
                          <a:cs typeface="+mn-cs"/>
                        </a:rPr>
                        <a:t> (</a:t>
                      </a:r>
                      <a:r>
                        <a:rPr kumimoji="0" lang="tr-TR" sz="2000" b="0" i="0" kern="1200" dirty="0" err="1">
                          <a:solidFill>
                            <a:schemeClr val="dk1"/>
                          </a:solidFill>
                          <a:effectLst/>
                          <a:latin typeface="+mn-lt"/>
                          <a:ea typeface="+mn-ea"/>
                          <a:cs typeface="+mn-cs"/>
                        </a:rPr>
                        <a:t>tromboz</a:t>
                      </a:r>
                      <a:r>
                        <a:rPr kumimoji="0" lang="tr-TR" sz="2000" b="0" i="0" kern="1200" dirty="0">
                          <a:solidFill>
                            <a:schemeClr val="dk1"/>
                          </a:solidFill>
                          <a:effectLst/>
                          <a:latin typeface="+mn-lt"/>
                          <a:ea typeface="+mn-ea"/>
                          <a:cs typeface="+mn-cs"/>
                        </a:rPr>
                        <a:t>, inhibitör)</a:t>
                      </a:r>
                      <a:endParaRPr lang="tr-TR" sz="2000" dirty="0"/>
                    </a:p>
                  </a:txBody>
                  <a:tcPr/>
                </a:tc>
                <a:tc>
                  <a:txBody>
                    <a:bodyPr/>
                    <a:lstStyle/>
                    <a:p>
                      <a:r>
                        <a:rPr kumimoji="0" lang="tr-TR" sz="2000" b="1" i="0" kern="1200" dirty="0">
                          <a:solidFill>
                            <a:schemeClr val="dk1"/>
                          </a:solidFill>
                          <a:effectLst/>
                          <a:latin typeface="+mn-lt"/>
                          <a:ea typeface="+mn-ea"/>
                          <a:cs typeface="+mn-cs"/>
                        </a:rPr>
                        <a:t>Düşük AE riski</a:t>
                      </a:r>
                      <a:r>
                        <a:rPr kumimoji="0" lang="tr-TR" sz="2000" b="0" i="0" kern="1200" dirty="0">
                          <a:solidFill>
                            <a:schemeClr val="dk1"/>
                          </a:solidFill>
                          <a:effectLst/>
                          <a:latin typeface="+mn-lt"/>
                          <a:ea typeface="+mn-ea"/>
                          <a:cs typeface="+mn-cs"/>
                        </a:rPr>
                        <a:t>, ancak sık doz pratik sorun yaratır.</a:t>
                      </a:r>
                      <a:endParaRPr lang="tr-TR" sz="2000" dirty="0"/>
                    </a:p>
                  </a:txBody>
                  <a:tcPr/>
                </a:tc>
                <a:extLst>
                  <a:ext uri="{0D108BD9-81ED-4DB2-BD59-A6C34878D82A}">
                    <a16:rowId xmlns:a16="http://schemas.microsoft.com/office/drawing/2014/main" val="375692597"/>
                  </a:ext>
                </a:extLst>
              </a:tr>
            </a:tbl>
          </a:graphicData>
        </a:graphic>
      </p:graphicFrame>
      <p:sp>
        <p:nvSpPr>
          <p:cNvPr id="4" name="Dikdörtgen 3"/>
          <p:cNvSpPr/>
          <p:nvPr/>
        </p:nvSpPr>
        <p:spPr>
          <a:xfrm>
            <a:off x="237067" y="6415669"/>
            <a:ext cx="12192000" cy="230832"/>
          </a:xfrm>
          <a:prstGeom prst="rect">
            <a:avLst/>
          </a:prstGeom>
        </p:spPr>
        <p:txBody>
          <a:bodyPr wrap="square">
            <a:spAutoFit/>
          </a:bodyPr>
          <a:lstStyle/>
          <a:p>
            <a:r>
              <a:rPr lang="en-US" sz="900" dirty="0">
                <a:solidFill>
                  <a:srgbClr val="222222"/>
                </a:solidFill>
                <a:latin typeface="Arial" panose="020B0604020202020204" pitchFamily="34" charset="0"/>
              </a:rPr>
              <a:t>Muniz, Roberto Lucio, et al. "Efficacy/effectiveness and safety of </a:t>
            </a:r>
            <a:r>
              <a:rPr lang="en-US" sz="900" dirty="0" err="1">
                <a:solidFill>
                  <a:srgbClr val="222222"/>
                </a:solidFill>
                <a:latin typeface="Arial" panose="020B0604020202020204" pitchFamily="34" charset="0"/>
              </a:rPr>
              <a:t>emicizumab</a:t>
            </a:r>
            <a:r>
              <a:rPr lang="en-US" sz="900" dirty="0">
                <a:solidFill>
                  <a:srgbClr val="222222"/>
                </a:solidFill>
                <a:latin typeface="Arial" panose="020B0604020202020204" pitchFamily="34" charset="0"/>
              </a:rPr>
              <a:t> prophylaxis of people with hemophilia A: a systematic review and meta-analysis." </a:t>
            </a:r>
            <a:r>
              <a:rPr lang="en-US" sz="900" i="1" dirty="0">
                <a:solidFill>
                  <a:srgbClr val="222222"/>
                </a:solidFill>
                <a:latin typeface="Arial" panose="020B0604020202020204" pitchFamily="34" charset="0"/>
              </a:rPr>
              <a:t>Expert review of hematology</a:t>
            </a:r>
            <a:r>
              <a:rPr lang="en-US" sz="900" dirty="0">
                <a:solidFill>
                  <a:srgbClr val="222222"/>
                </a:solidFill>
                <a:latin typeface="Arial" panose="020B0604020202020204" pitchFamily="34" charset="0"/>
              </a:rPr>
              <a:t> 16.12 (2023): 1087-1097.</a:t>
            </a:r>
            <a:endParaRPr lang="tr-TR" sz="900" dirty="0"/>
          </a:p>
        </p:txBody>
      </p:sp>
    </p:spTree>
    <p:extLst>
      <p:ext uri="{BB962C8B-B14F-4D97-AF65-F5344CB8AC3E}">
        <p14:creationId xmlns:p14="http://schemas.microsoft.com/office/powerpoint/2010/main" val="2679996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1666" y="1526484"/>
            <a:ext cx="2385659" cy="443843"/>
          </a:xfrm>
          <a:custGeom>
            <a:avLst/>
            <a:gdLst/>
            <a:ahLst/>
            <a:cxnLst/>
            <a:rect l="0" t="0" r="0" b="0"/>
            <a:pathLst>
              <a:path w="2385659" h="443843">
                <a:moveTo>
                  <a:pt x="0" y="110960"/>
                </a:moveTo>
                <a:lnTo>
                  <a:pt x="0" y="55480"/>
                </a:lnTo>
                <a:cubicBezTo>
                  <a:pt x="0" y="24839"/>
                  <a:pt x="24839" y="0"/>
                  <a:pt x="55480" y="0"/>
                </a:cubicBezTo>
                <a:lnTo>
                  <a:pt x="110960" y="0"/>
                </a:lnTo>
                <a:moveTo>
                  <a:pt x="2385659" y="332882"/>
                </a:moveTo>
                <a:lnTo>
                  <a:pt x="2385659" y="110960"/>
                </a:lnTo>
                <a:moveTo>
                  <a:pt x="0" y="332882"/>
                </a:moveTo>
                <a:lnTo>
                  <a:pt x="0" y="110960"/>
                </a:lnTo>
                <a:moveTo>
                  <a:pt x="110960" y="0"/>
                </a:moveTo>
                <a:lnTo>
                  <a:pt x="2274698" y="0"/>
                </a:lnTo>
                <a:moveTo>
                  <a:pt x="110960" y="443843"/>
                </a:moveTo>
                <a:lnTo>
                  <a:pt x="55480" y="443843"/>
                </a:lnTo>
                <a:cubicBezTo>
                  <a:pt x="24839" y="443843"/>
                  <a:pt x="0" y="419004"/>
                  <a:pt x="0" y="388363"/>
                </a:cubicBezTo>
                <a:lnTo>
                  <a:pt x="0" y="332882"/>
                </a:lnTo>
                <a:moveTo>
                  <a:pt x="2274698" y="0"/>
                </a:moveTo>
                <a:lnTo>
                  <a:pt x="2330178" y="0"/>
                </a:lnTo>
                <a:cubicBezTo>
                  <a:pt x="2360819" y="0"/>
                  <a:pt x="2385659" y="24839"/>
                  <a:pt x="2385659" y="55480"/>
                </a:cubicBezTo>
                <a:lnTo>
                  <a:pt x="2385659" y="110960"/>
                </a:lnTo>
                <a:moveTo>
                  <a:pt x="2274698" y="443843"/>
                </a:moveTo>
                <a:lnTo>
                  <a:pt x="110960" y="443843"/>
                </a:lnTo>
                <a:moveTo>
                  <a:pt x="2385659" y="332882"/>
                </a:moveTo>
                <a:lnTo>
                  <a:pt x="2385659" y="388363"/>
                </a:lnTo>
                <a:cubicBezTo>
                  <a:pt x="2385659" y="419004"/>
                  <a:pt x="2360819" y="443843"/>
                  <a:pt x="2330178" y="443843"/>
                </a:cubicBezTo>
                <a:lnTo>
                  <a:pt x="2274698" y="443843"/>
                </a:lnTo>
              </a:path>
            </a:pathLst>
          </a:custGeom>
          <a:noFill/>
          <a:ln w="13869">
            <a:solidFill>
              <a:srgbClr val="808080"/>
            </a:solidFill>
          </a:ln>
        </p:spPr>
        <p:txBody>
          <a:bodyPr rtlCol="0" anchor="ctr"/>
          <a:lstStyle/>
          <a:p>
            <a:pPr algn="ctr"/>
            <a:endParaRPr sz="1400"/>
          </a:p>
        </p:txBody>
      </p:sp>
      <p:sp>
        <p:nvSpPr>
          <p:cNvPr id="3" name="Rounded Rectangle 2"/>
          <p:cNvSpPr/>
          <p:nvPr/>
        </p:nvSpPr>
        <p:spPr>
          <a:xfrm>
            <a:off x="4818285" y="1526484"/>
            <a:ext cx="1553452" cy="443843"/>
          </a:xfrm>
          <a:custGeom>
            <a:avLst/>
            <a:gdLst/>
            <a:ahLst/>
            <a:cxnLst/>
            <a:rect l="0" t="0" r="0" b="0"/>
            <a:pathLst>
              <a:path w="1553452" h="443843">
                <a:moveTo>
                  <a:pt x="0" y="110960"/>
                </a:moveTo>
                <a:lnTo>
                  <a:pt x="0" y="55480"/>
                </a:lnTo>
                <a:cubicBezTo>
                  <a:pt x="0" y="24839"/>
                  <a:pt x="24839" y="0"/>
                  <a:pt x="55480" y="0"/>
                </a:cubicBezTo>
                <a:lnTo>
                  <a:pt x="110960" y="0"/>
                </a:lnTo>
                <a:moveTo>
                  <a:pt x="1553452" y="110960"/>
                </a:moveTo>
                <a:lnTo>
                  <a:pt x="1553452" y="332882"/>
                </a:lnTo>
                <a:moveTo>
                  <a:pt x="0" y="332882"/>
                </a:moveTo>
                <a:lnTo>
                  <a:pt x="0" y="110960"/>
                </a:lnTo>
                <a:moveTo>
                  <a:pt x="110960" y="0"/>
                </a:moveTo>
                <a:lnTo>
                  <a:pt x="1442491" y="0"/>
                </a:lnTo>
                <a:moveTo>
                  <a:pt x="110960" y="443843"/>
                </a:moveTo>
                <a:lnTo>
                  <a:pt x="55480" y="443843"/>
                </a:lnTo>
                <a:cubicBezTo>
                  <a:pt x="24839" y="443843"/>
                  <a:pt x="0" y="419004"/>
                  <a:pt x="0" y="388363"/>
                </a:cubicBezTo>
                <a:lnTo>
                  <a:pt x="0" y="332882"/>
                </a:lnTo>
                <a:moveTo>
                  <a:pt x="1442491" y="0"/>
                </a:moveTo>
                <a:lnTo>
                  <a:pt x="1497972" y="0"/>
                </a:lnTo>
                <a:cubicBezTo>
                  <a:pt x="1528613" y="0"/>
                  <a:pt x="1553452" y="24839"/>
                  <a:pt x="1553452" y="55480"/>
                </a:cubicBezTo>
                <a:lnTo>
                  <a:pt x="1553452" y="110960"/>
                </a:lnTo>
                <a:moveTo>
                  <a:pt x="1442491" y="443843"/>
                </a:moveTo>
                <a:lnTo>
                  <a:pt x="110960" y="443843"/>
                </a:lnTo>
                <a:moveTo>
                  <a:pt x="1553452" y="332882"/>
                </a:moveTo>
                <a:lnTo>
                  <a:pt x="1553452" y="388363"/>
                </a:lnTo>
                <a:cubicBezTo>
                  <a:pt x="1553452" y="419004"/>
                  <a:pt x="1528613" y="443843"/>
                  <a:pt x="1497972" y="443843"/>
                </a:cubicBezTo>
                <a:lnTo>
                  <a:pt x="1442491" y="443843"/>
                </a:lnTo>
              </a:path>
            </a:pathLst>
          </a:custGeom>
          <a:solidFill>
            <a:srgbClr val="FF0000"/>
          </a:solidFill>
          <a:ln w="13869">
            <a:solidFill>
              <a:srgbClr val="808080"/>
            </a:solidFill>
          </a:ln>
        </p:spPr>
        <p:txBody>
          <a:bodyPr rtlCol="0" anchor="ctr"/>
          <a:lstStyle/>
          <a:p>
            <a:pPr algn="ctr"/>
            <a:endParaRPr sz="1400"/>
          </a:p>
        </p:txBody>
      </p:sp>
      <p:sp>
        <p:nvSpPr>
          <p:cNvPr id="4" name="Rounded Rectangle 3"/>
          <p:cNvSpPr/>
          <p:nvPr/>
        </p:nvSpPr>
        <p:spPr>
          <a:xfrm>
            <a:off x="6482700" y="1526484"/>
            <a:ext cx="1664413" cy="443843"/>
          </a:xfrm>
          <a:custGeom>
            <a:avLst/>
            <a:gdLst/>
            <a:ahLst/>
            <a:cxnLst/>
            <a:rect l="0" t="0" r="0" b="0"/>
            <a:pathLst>
              <a:path w="1664413" h="443843">
                <a:moveTo>
                  <a:pt x="0" y="110960"/>
                </a:moveTo>
                <a:lnTo>
                  <a:pt x="0" y="55480"/>
                </a:lnTo>
                <a:cubicBezTo>
                  <a:pt x="0" y="24839"/>
                  <a:pt x="24839" y="0"/>
                  <a:pt x="55480" y="0"/>
                </a:cubicBezTo>
                <a:lnTo>
                  <a:pt x="110960" y="0"/>
                </a:lnTo>
                <a:moveTo>
                  <a:pt x="1664413" y="110960"/>
                </a:moveTo>
                <a:lnTo>
                  <a:pt x="1664413" y="332882"/>
                </a:lnTo>
                <a:moveTo>
                  <a:pt x="0" y="332882"/>
                </a:moveTo>
                <a:lnTo>
                  <a:pt x="0" y="110960"/>
                </a:lnTo>
                <a:moveTo>
                  <a:pt x="110960" y="0"/>
                </a:moveTo>
                <a:lnTo>
                  <a:pt x="1553452" y="0"/>
                </a:lnTo>
                <a:moveTo>
                  <a:pt x="110960" y="443843"/>
                </a:moveTo>
                <a:lnTo>
                  <a:pt x="55480" y="443843"/>
                </a:lnTo>
                <a:cubicBezTo>
                  <a:pt x="24839" y="443843"/>
                  <a:pt x="0" y="419004"/>
                  <a:pt x="0" y="388363"/>
                </a:cubicBezTo>
                <a:lnTo>
                  <a:pt x="0" y="332882"/>
                </a:lnTo>
                <a:moveTo>
                  <a:pt x="1553452" y="0"/>
                </a:moveTo>
                <a:lnTo>
                  <a:pt x="1608933" y="0"/>
                </a:lnTo>
                <a:cubicBezTo>
                  <a:pt x="1639573" y="0"/>
                  <a:pt x="1664413" y="24839"/>
                  <a:pt x="1664413" y="55480"/>
                </a:cubicBezTo>
                <a:lnTo>
                  <a:pt x="1664413" y="110960"/>
                </a:lnTo>
                <a:moveTo>
                  <a:pt x="1553452" y="443843"/>
                </a:moveTo>
                <a:lnTo>
                  <a:pt x="110960" y="443843"/>
                </a:lnTo>
                <a:moveTo>
                  <a:pt x="1664413" y="332882"/>
                </a:moveTo>
                <a:lnTo>
                  <a:pt x="1664413" y="388363"/>
                </a:lnTo>
                <a:cubicBezTo>
                  <a:pt x="1664413" y="419004"/>
                  <a:pt x="1639573" y="443843"/>
                  <a:pt x="1608933" y="443843"/>
                </a:cubicBezTo>
                <a:lnTo>
                  <a:pt x="1553452" y="443843"/>
                </a:lnTo>
              </a:path>
            </a:pathLst>
          </a:custGeom>
          <a:solidFill>
            <a:srgbClr val="FF0000"/>
          </a:solidFill>
          <a:ln w="13869">
            <a:solidFill>
              <a:srgbClr val="808080"/>
            </a:solidFill>
          </a:ln>
        </p:spPr>
        <p:txBody>
          <a:bodyPr rtlCol="0" anchor="ctr"/>
          <a:lstStyle/>
          <a:p>
            <a:pPr algn="ctr"/>
            <a:endParaRPr sz="1400"/>
          </a:p>
        </p:txBody>
      </p:sp>
      <p:sp>
        <p:nvSpPr>
          <p:cNvPr id="5" name="Rounded Rectangle 4"/>
          <p:cNvSpPr/>
          <p:nvPr/>
        </p:nvSpPr>
        <p:spPr>
          <a:xfrm>
            <a:off x="8258073" y="1526484"/>
            <a:ext cx="1553452" cy="443843"/>
          </a:xfrm>
          <a:custGeom>
            <a:avLst/>
            <a:gdLst/>
            <a:ahLst/>
            <a:cxnLst/>
            <a:rect l="0" t="0" r="0" b="0"/>
            <a:pathLst>
              <a:path w="1553452" h="443843">
                <a:moveTo>
                  <a:pt x="0" y="110960"/>
                </a:moveTo>
                <a:lnTo>
                  <a:pt x="0" y="55480"/>
                </a:lnTo>
                <a:cubicBezTo>
                  <a:pt x="0" y="24839"/>
                  <a:pt x="24839" y="0"/>
                  <a:pt x="55480" y="0"/>
                </a:cubicBezTo>
                <a:lnTo>
                  <a:pt x="110960" y="0"/>
                </a:lnTo>
                <a:moveTo>
                  <a:pt x="1553452" y="110960"/>
                </a:moveTo>
                <a:lnTo>
                  <a:pt x="1553452" y="332882"/>
                </a:lnTo>
                <a:moveTo>
                  <a:pt x="0" y="332882"/>
                </a:moveTo>
                <a:lnTo>
                  <a:pt x="0" y="110960"/>
                </a:lnTo>
                <a:moveTo>
                  <a:pt x="110960" y="0"/>
                </a:moveTo>
                <a:lnTo>
                  <a:pt x="1442491" y="0"/>
                </a:lnTo>
                <a:moveTo>
                  <a:pt x="110960" y="443843"/>
                </a:moveTo>
                <a:lnTo>
                  <a:pt x="55480" y="443843"/>
                </a:lnTo>
                <a:cubicBezTo>
                  <a:pt x="24839" y="443843"/>
                  <a:pt x="0" y="419004"/>
                  <a:pt x="0" y="388363"/>
                </a:cubicBezTo>
                <a:lnTo>
                  <a:pt x="0" y="332882"/>
                </a:lnTo>
                <a:moveTo>
                  <a:pt x="1442491" y="0"/>
                </a:moveTo>
                <a:lnTo>
                  <a:pt x="1497972" y="0"/>
                </a:lnTo>
                <a:cubicBezTo>
                  <a:pt x="1528613" y="0"/>
                  <a:pt x="1553452" y="24839"/>
                  <a:pt x="1553452" y="55480"/>
                </a:cubicBezTo>
                <a:lnTo>
                  <a:pt x="1553452" y="110960"/>
                </a:lnTo>
                <a:moveTo>
                  <a:pt x="1442491" y="443843"/>
                </a:moveTo>
                <a:lnTo>
                  <a:pt x="110960" y="443843"/>
                </a:lnTo>
                <a:moveTo>
                  <a:pt x="1553452" y="332882"/>
                </a:moveTo>
                <a:lnTo>
                  <a:pt x="1553452" y="388363"/>
                </a:lnTo>
                <a:cubicBezTo>
                  <a:pt x="1553452" y="419004"/>
                  <a:pt x="1528613" y="443843"/>
                  <a:pt x="1497972" y="443843"/>
                </a:cubicBezTo>
                <a:lnTo>
                  <a:pt x="1442491" y="443843"/>
                </a:lnTo>
              </a:path>
            </a:pathLst>
          </a:custGeom>
          <a:solidFill>
            <a:srgbClr val="FF0000"/>
          </a:solidFill>
          <a:ln w="13869">
            <a:solidFill>
              <a:srgbClr val="808080"/>
            </a:solidFill>
          </a:ln>
        </p:spPr>
        <p:txBody>
          <a:bodyPr rtlCol="0" anchor="ctr"/>
          <a:lstStyle/>
          <a:p>
            <a:pPr algn="ctr"/>
            <a:endParaRPr sz="1400"/>
          </a:p>
        </p:txBody>
      </p:sp>
      <p:sp>
        <p:nvSpPr>
          <p:cNvPr id="6" name="TextBox 5"/>
          <p:cNvSpPr txBox="1"/>
          <p:nvPr/>
        </p:nvSpPr>
        <p:spPr>
          <a:xfrm>
            <a:off x="7190118" y="2233858"/>
            <a:ext cx="359073" cy="215444"/>
          </a:xfrm>
          <a:prstGeom prst="rect">
            <a:avLst/>
          </a:prstGeom>
          <a:noFill/>
          <a:ln>
            <a:noFill/>
          </a:ln>
        </p:spPr>
        <p:txBody>
          <a:bodyPr wrap="none" lIns="0" tIns="0" rIns="0" bIns="0" anchor="t">
            <a:spAutoFit/>
          </a:bodyPr>
          <a:lstStyle/>
          <a:p>
            <a:pPr algn="ctr"/>
            <a:r>
              <a:rPr lang="tr-TR" sz="1400" dirty="0">
                <a:solidFill>
                  <a:srgbClr val="000000"/>
                </a:solidFill>
                <a:latin typeface="Roboto"/>
              </a:rPr>
              <a:t>Evet</a:t>
            </a:r>
          </a:p>
        </p:txBody>
      </p:sp>
      <p:sp>
        <p:nvSpPr>
          <p:cNvPr id="7" name="TextBox 6"/>
          <p:cNvSpPr txBox="1"/>
          <p:nvPr/>
        </p:nvSpPr>
        <p:spPr>
          <a:xfrm>
            <a:off x="8876623" y="2233858"/>
            <a:ext cx="359073" cy="215444"/>
          </a:xfrm>
          <a:prstGeom prst="rect">
            <a:avLst/>
          </a:prstGeom>
          <a:noFill/>
          <a:ln>
            <a:noFill/>
          </a:ln>
        </p:spPr>
        <p:txBody>
          <a:bodyPr wrap="none" lIns="0" tIns="0" rIns="0" bIns="0" anchor="t">
            <a:spAutoFit/>
          </a:bodyPr>
          <a:lstStyle/>
          <a:p>
            <a:pPr algn="ctr"/>
            <a:r>
              <a:rPr sz="1400">
                <a:solidFill>
                  <a:srgbClr val="000000"/>
                </a:solidFill>
                <a:latin typeface="Roboto"/>
              </a:rPr>
              <a:t>Evet</a:t>
            </a:r>
          </a:p>
        </p:txBody>
      </p:sp>
      <p:sp>
        <p:nvSpPr>
          <p:cNvPr id="8" name="TextBox 7"/>
          <p:cNvSpPr txBox="1"/>
          <p:nvPr/>
        </p:nvSpPr>
        <p:spPr>
          <a:xfrm>
            <a:off x="5436835" y="2233858"/>
            <a:ext cx="359073" cy="215444"/>
          </a:xfrm>
          <a:prstGeom prst="rect">
            <a:avLst/>
          </a:prstGeom>
          <a:noFill/>
          <a:ln>
            <a:noFill/>
          </a:ln>
        </p:spPr>
        <p:txBody>
          <a:bodyPr wrap="none" lIns="0" tIns="0" rIns="0" bIns="0" anchor="t">
            <a:spAutoFit/>
          </a:bodyPr>
          <a:lstStyle/>
          <a:p>
            <a:pPr algn="ctr"/>
            <a:r>
              <a:rPr sz="1400">
                <a:solidFill>
                  <a:srgbClr val="000000"/>
                </a:solidFill>
                <a:latin typeface="Roboto"/>
              </a:rPr>
              <a:t>Evet</a:t>
            </a:r>
          </a:p>
        </p:txBody>
      </p:sp>
      <p:sp>
        <p:nvSpPr>
          <p:cNvPr id="9" name="TextBox 8"/>
          <p:cNvSpPr txBox="1"/>
          <p:nvPr/>
        </p:nvSpPr>
        <p:spPr>
          <a:xfrm>
            <a:off x="2839484" y="2210741"/>
            <a:ext cx="1016304" cy="215444"/>
          </a:xfrm>
          <a:prstGeom prst="rect">
            <a:avLst/>
          </a:prstGeom>
          <a:noFill/>
          <a:ln>
            <a:noFill/>
          </a:ln>
        </p:spPr>
        <p:txBody>
          <a:bodyPr wrap="none" lIns="0" tIns="0" rIns="0" bIns="0" anchor="t">
            <a:spAutoFit/>
          </a:bodyPr>
          <a:lstStyle/>
          <a:p>
            <a:pPr algn="l"/>
            <a:r>
              <a:rPr sz="1400" b="1" dirty="0">
                <a:solidFill>
                  <a:srgbClr val="E0CB15"/>
                </a:solidFill>
                <a:latin typeface="Roboto"/>
              </a:rPr>
              <a:t>Geri </a:t>
            </a:r>
            <a:r>
              <a:rPr sz="1400" b="1" dirty="0" err="1">
                <a:solidFill>
                  <a:srgbClr val="E0CB15"/>
                </a:solidFill>
                <a:latin typeface="Roboto"/>
              </a:rPr>
              <a:t>Ödeme</a:t>
            </a:r>
            <a:endParaRPr sz="1400" b="1" dirty="0">
              <a:solidFill>
                <a:srgbClr val="E0CB15"/>
              </a:solidFill>
              <a:latin typeface="Roboto"/>
            </a:endParaRPr>
          </a:p>
        </p:txBody>
      </p:sp>
      <p:sp>
        <p:nvSpPr>
          <p:cNvPr id="10" name="TextBox 9"/>
          <p:cNvSpPr txBox="1"/>
          <p:nvPr/>
        </p:nvSpPr>
        <p:spPr>
          <a:xfrm>
            <a:off x="8570412" y="1655937"/>
            <a:ext cx="1046761" cy="215444"/>
          </a:xfrm>
          <a:prstGeom prst="rect">
            <a:avLst/>
          </a:prstGeom>
          <a:noFill/>
          <a:ln>
            <a:noFill/>
          </a:ln>
        </p:spPr>
        <p:txBody>
          <a:bodyPr wrap="none" lIns="0" tIns="0" rIns="0" bIns="0" anchor="t">
            <a:spAutoFit/>
          </a:bodyPr>
          <a:lstStyle/>
          <a:p>
            <a:pPr algn="ctr"/>
            <a:r>
              <a:rPr sz="1400" b="1">
                <a:solidFill>
                  <a:srgbClr val="969696"/>
                </a:solidFill>
                <a:latin typeface="Roboto"/>
              </a:rPr>
              <a:t>Emicizumab</a:t>
            </a:r>
          </a:p>
        </p:txBody>
      </p:sp>
      <p:sp>
        <p:nvSpPr>
          <p:cNvPr id="11" name="TextBox 10"/>
          <p:cNvSpPr txBox="1"/>
          <p:nvPr/>
        </p:nvSpPr>
        <p:spPr>
          <a:xfrm>
            <a:off x="8562339" y="2806271"/>
            <a:ext cx="1651093" cy="1508105"/>
          </a:xfrm>
          <a:prstGeom prst="rect">
            <a:avLst/>
          </a:prstGeom>
          <a:noFill/>
          <a:ln>
            <a:noFill/>
          </a:ln>
        </p:spPr>
        <p:txBody>
          <a:bodyPr wrap="none" lIns="0" tIns="0" rIns="0" bIns="0" anchor="t">
            <a:spAutoFit/>
          </a:bodyPr>
          <a:lstStyle/>
          <a:p>
            <a:pPr algn="ctr"/>
            <a:r>
              <a:rPr sz="1400" dirty="0" err="1">
                <a:solidFill>
                  <a:srgbClr val="000000"/>
                </a:solidFill>
                <a:latin typeface="Roboto"/>
              </a:rPr>
              <a:t>Yükleme</a:t>
            </a:r>
            <a:r>
              <a:rPr sz="1400" dirty="0">
                <a:solidFill>
                  <a:srgbClr val="000000"/>
                </a:solidFill>
                <a:latin typeface="Roboto"/>
              </a:rPr>
              <a:t>: 4 </a:t>
            </a:r>
            <a:r>
              <a:rPr sz="1400" dirty="0" err="1">
                <a:solidFill>
                  <a:srgbClr val="000000"/>
                </a:solidFill>
                <a:latin typeface="Roboto"/>
              </a:rPr>
              <a:t>hafta</a:t>
            </a:r>
            <a:r>
              <a:rPr sz="1400" dirty="0">
                <a:solidFill>
                  <a:srgbClr val="000000"/>
                </a:solidFill>
                <a:latin typeface="Roboto"/>
              </a:rPr>
              <a:t>
</a:t>
            </a:r>
            <a:r>
              <a:rPr sz="1400" dirty="0" err="1">
                <a:solidFill>
                  <a:srgbClr val="000000"/>
                </a:solidFill>
                <a:latin typeface="Roboto"/>
              </a:rPr>
              <a:t>boyunca</a:t>
            </a:r>
            <a:r>
              <a:rPr sz="1400" dirty="0">
                <a:solidFill>
                  <a:srgbClr val="000000"/>
                </a:solidFill>
                <a:latin typeface="Roboto"/>
              </a:rPr>
              <a:t> </a:t>
            </a:r>
            <a:r>
              <a:rPr sz="1400" dirty="0" err="1">
                <a:solidFill>
                  <a:srgbClr val="000000"/>
                </a:solidFill>
                <a:latin typeface="Roboto"/>
              </a:rPr>
              <a:t>haftada</a:t>
            </a:r>
            <a:r>
              <a:rPr sz="1400" dirty="0">
                <a:solidFill>
                  <a:srgbClr val="000000"/>
                </a:solidFill>
                <a:latin typeface="Roboto"/>
              </a:rPr>
              <a:t>
3mg/kg; </a:t>
            </a:r>
            <a:r>
              <a:rPr lang="tr-TR" sz="1400" dirty="0">
                <a:solidFill>
                  <a:srgbClr val="000000"/>
                </a:solidFill>
                <a:latin typeface="Roboto"/>
              </a:rPr>
              <a:t>Sonrasında</a:t>
            </a:r>
            <a:r>
              <a:rPr sz="1400" dirty="0">
                <a:solidFill>
                  <a:srgbClr val="000000"/>
                </a:solidFill>
                <a:latin typeface="Roboto"/>
              </a:rPr>
              <a:t>:
</a:t>
            </a:r>
            <a:r>
              <a:rPr sz="1400" dirty="0" err="1">
                <a:solidFill>
                  <a:srgbClr val="000000"/>
                </a:solidFill>
                <a:latin typeface="Roboto"/>
              </a:rPr>
              <a:t>haftada</a:t>
            </a:r>
            <a:r>
              <a:rPr sz="1400" dirty="0">
                <a:solidFill>
                  <a:srgbClr val="000000"/>
                </a:solidFill>
                <a:latin typeface="Roboto"/>
              </a:rPr>
              <a:t> 1.5 mg/kg,
</a:t>
            </a:r>
            <a:r>
              <a:rPr sz="1400" dirty="0" err="1">
                <a:solidFill>
                  <a:srgbClr val="000000"/>
                </a:solidFill>
                <a:latin typeface="Roboto"/>
              </a:rPr>
              <a:t>iki</a:t>
            </a:r>
            <a:r>
              <a:rPr sz="1400" dirty="0">
                <a:solidFill>
                  <a:srgbClr val="000000"/>
                </a:solidFill>
                <a:latin typeface="Roboto"/>
              </a:rPr>
              <a:t> </a:t>
            </a:r>
            <a:r>
              <a:rPr sz="1400" dirty="0" err="1">
                <a:solidFill>
                  <a:srgbClr val="000000"/>
                </a:solidFill>
                <a:latin typeface="Roboto"/>
              </a:rPr>
              <a:t>haftada</a:t>
            </a:r>
            <a:r>
              <a:rPr sz="1400" dirty="0">
                <a:solidFill>
                  <a:srgbClr val="000000"/>
                </a:solidFill>
                <a:latin typeface="Roboto"/>
              </a:rPr>
              <a:t> 3 mg/kg
</a:t>
            </a:r>
            <a:r>
              <a:rPr sz="1400" dirty="0" err="1">
                <a:solidFill>
                  <a:srgbClr val="000000"/>
                </a:solidFill>
                <a:latin typeface="Roboto"/>
              </a:rPr>
              <a:t>veya</a:t>
            </a:r>
            <a:r>
              <a:rPr sz="1400" dirty="0">
                <a:solidFill>
                  <a:srgbClr val="000000"/>
                </a:solidFill>
                <a:latin typeface="Roboto"/>
              </a:rPr>
              <a:t> her 4 </a:t>
            </a:r>
            <a:r>
              <a:rPr sz="1400" dirty="0" err="1">
                <a:solidFill>
                  <a:srgbClr val="000000"/>
                </a:solidFill>
                <a:latin typeface="Roboto"/>
              </a:rPr>
              <a:t>haftada</a:t>
            </a:r>
            <a:r>
              <a:rPr sz="1400" dirty="0">
                <a:solidFill>
                  <a:srgbClr val="000000"/>
                </a:solidFill>
                <a:latin typeface="Roboto"/>
              </a:rPr>
              <a:t> 6
mg/kg</a:t>
            </a:r>
          </a:p>
        </p:txBody>
      </p:sp>
      <p:sp>
        <p:nvSpPr>
          <p:cNvPr id="12" name="TextBox 11"/>
          <p:cNvSpPr txBox="1"/>
          <p:nvPr/>
        </p:nvSpPr>
        <p:spPr>
          <a:xfrm>
            <a:off x="2839484" y="3264870"/>
            <a:ext cx="477695" cy="215444"/>
          </a:xfrm>
          <a:prstGeom prst="rect">
            <a:avLst/>
          </a:prstGeom>
          <a:noFill/>
          <a:ln>
            <a:noFill/>
          </a:ln>
        </p:spPr>
        <p:txBody>
          <a:bodyPr wrap="none" lIns="0" tIns="0" rIns="0" bIns="0" anchor="t">
            <a:spAutoFit/>
          </a:bodyPr>
          <a:lstStyle/>
          <a:p>
            <a:pPr algn="l"/>
            <a:r>
              <a:rPr sz="1400" b="1">
                <a:solidFill>
                  <a:srgbClr val="DE8431"/>
                </a:solidFill>
                <a:latin typeface="Roboto"/>
              </a:rPr>
              <a:t>Dozaj</a:t>
            </a:r>
          </a:p>
        </p:txBody>
      </p:sp>
      <p:sp>
        <p:nvSpPr>
          <p:cNvPr id="13" name="TextBox 12"/>
          <p:cNvSpPr txBox="1"/>
          <p:nvPr/>
        </p:nvSpPr>
        <p:spPr>
          <a:xfrm>
            <a:off x="4653800" y="3204867"/>
            <a:ext cx="1620636" cy="430887"/>
          </a:xfrm>
          <a:prstGeom prst="rect">
            <a:avLst/>
          </a:prstGeom>
          <a:noFill/>
          <a:ln>
            <a:noFill/>
          </a:ln>
        </p:spPr>
        <p:txBody>
          <a:bodyPr wrap="none" lIns="0" tIns="0" rIns="0" bIns="0" anchor="t">
            <a:spAutoFit/>
          </a:bodyPr>
          <a:lstStyle/>
          <a:p>
            <a:pPr algn="ctr"/>
            <a:r>
              <a:rPr sz="1400" dirty="0">
                <a:solidFill>
                  <a:srgbClr val="000000"/>
                </a:solidFill>
                <a:latin typeface="Roboto"/>
              </a:rPr>
              <a:t>75-85 İÜ/kg, </a:t>
            </a:r>
            <a:r>
              <a:rPr sz="1400" dirty="0" err="1">
                <a:solidFill>
                  <a:srgbClr val="000000"/>
                </a:solidFill>
                <a:latin typeface="Roboto"/>
              </a:rPr>
              <a:t>haftada</a:t>
            </a:r>
            <a:r>
              <a:rPr sz="1400" dirty="0">
                <a:solidFill>
                  <a:srgbClr val="000000"/>
                </a:solidFill>
                <a:latin typeface="Roboto"/>
              </a:rPr>
              <a:t>
2-3 </a:t>
            </a:r>
            <a:r>
              <a:rPr sz="1400" dirty="0" err="1">
                <a:solidFill>
                  <a:srgbClr val="000000"/>
                </a:solidFill>
                <a:latin typeface="Roboto"/>
              </a:rPr>
              <a:t>gün</a:t>
            </a:r>
            <a:endParaRPr sz="1400" dirty="0">
              <a:solidFill>
                <a:srgbClr val="000000"/>
              </a:solidFill>
              <a:latin typeface="Roboto"/>
            </a:endParaRPr>
          </a:p>
        </p:txBody>
      </p:sp>
      <p:sp>
        <p:nvSpPr>
          <p:cNvPr id="14" name="TextBox 13"/>
          <p:cNvSpPr txBox="1"/>
          <p:nvPr/>
        </p:nvSpPr>
        <p:spPr>
          <a:xfrm>
            <a:off x="6410515" y="3121547"/>
            <a:ext cx="2072683" cy="646331"/>
          </a:xfrm>
          <a:prstGeom prst="rect">
            <a:avLst/>
          </a:prstGeom>
          <a:noFill/>
          <a:ln>
            <a:noFill/>
          </a:ln>
        </p:spPr>
        <p:txBody>
          <a:bodyPr wrap="none" lIns="0" tIns="0" rIns="0" bIns="0" anchor="t">
            <a:spAutoFit/>
          </a:bodyPr>
          <a:lstStyle/>
          <a:p>
            <a:pPr algn="ctr"/>
            <a:r>
              <a:rPr sz="1400" dirty="0">
                <a:solidFill>
                  <a:srgbClr val="000000"/>
                </a:solidFill>
                <a:latin typeface="Roboto"/>
              </a:rPr>
              <a:t>90 </a:t>
            </a:r>
            <a:r>
              <a:rPr sz="1400" dirty="0" err="1">
                <a:solidFill>
                  <a:srgbClr val="000000"/>
                </a:solidFill>
                <a:latin typeface="Roboto"/>
              </a:rPr>
              <a:t>μg</a:t>
            </a:r>
            <a:r>
              <a:rPr sz="1400" dirty="0">
                <a:solidFill>
                  <a:srgbClr val="000000"/>
                </a:solidFill>
                <a:latin typeface="Roboto"/>
              </a:rPr>
              <a:t>/kg/</a:t>
            </a:r>
            <a:r>
              <a:rPr sz="1400" dirty="0" err="1">
                <a:solidFill>
                  <a:srgbClr val="000000"/>
                </a:solidFill>
                <a:latin typeface="Roboto"/>
              </a:rPr>
              <a:t>gün</a:t>
            </a:r>
            <a:r>
              <a:rPr lang="tr-TR" sz="1400" dirty="0">
                <a:solidFill>
                  <a:srgbClr val="000000"/>
                </a:solidFill>
                <a:latin typeface="Roboto"/>
              </a:rPr>
              <a:t>ü geçmeden</a:t>
            </a:r>
            <a:r>
              <a:rPr sz="1400" dirty="0">
                <a:solidFill>
                  <a:srgbClr val="000000"/>
                </a:solidFill>
                <a:latin typeface="Roboto"/>
              </a:rPr>
              <a:t>
her </a:t>
            </a:r>
            <a:r>
              <a:rPr sz="1400" dirty="0" err="1">
                <a:solidFill>
                  <a:srgbClr val="000000"/>
                </a:solidFill>
                <a:latin typeface="Roboto"/>
              </a:rPr>
              <a:t>gün</a:t>
            </a:r>
            <a:r>
              <a:rPr sz="1400" dirty="0">
                <a:solidFill>
                  <a:srgbClr val="000000"/>
                </a:solidFill>
                <a:latin typeface="Roboto"/>
              </a:rPr>
              <a:t> </a:t>
            </a:r>
            <a:r>
              <a:rPr sz="1400" dirty="0" err="1">
                <a:solidFill>
                  <a:srgbClr val="000000"/>
                </a:solidFill>
                <a:latin typeface="Roboto"/>
              </a:rPr>
              <a:t>veya</a:t>
            </a:r>
            <a:r>
              <a:rPr sz="1400" dirty="0">
                <a:solidFill>
                  <a:srgbClr val="000000"/>
                </a:solidFill>
                <a:latin typeface="Roboto"/>
              </a:rPr>
              <a:t> </a:t>
            </a:r>
            <a:r>
              <a:rPr sz="1400" dirty="0" err="1">
                <a:solidFill>
                  <a:srgbClr val="000000"/>
                </a:solidFill>
                <a:latin typeface="Roboto"/>
              </a:rPr>
              <a:t>haftada</a:t>
            </a:r>
            <a:r>
              <a:rPr sz="1400" dirty="0">
                <a:solidFill>
                  <a:srgbClr val="000000"/>
                </a:solidFill>
                <a:latin typeface="Roboto"/>
              </a:rPr>
              <a:t>
3-5 </a:t>
            </a:r>
            <a:r>
              <a:rPr sz="1400" dirty="0" err="1">
                <a:solidFill>
                  <a:srgbClr val="000000"/>
                </a:solidFill>
                <a:latin typeface="Roboto"/>
              </a:rPr>
              <a:t>gün</a:t>
            </a:r>
            <a:endParaRPr sz="1400" dirty="0">
              <a:solidFill>
                <a:srgbClr val="000000"/>
              </a:solidFill>
              <a:latin typeface="Roboto"/>
            </a:endParaRPr>
          </a:p>
        </p:txBody>
      </p:sp>
      <p:sp>
        <p:nvSpPr>
          <p:cNvPr id="15" name="TextBox 14"/>
          <p:cNvSpPr txBox="1"/>
          <p:nvPr/>
        </p:nvSpPr>
        <p:spPr>
          <a:xfrm>
            <a:off x="7087461" y="1655937"/>
            <a:ext cx="498534" cy="215444"/>
          </a:xfrm>
          <a:prstGeom prst="rect">
            <a:avLst/>
          </a:prstGeom>
          <a:noFill/>
          <a:ln>
            <a:noFill/>
          </a:ln>
        </p:spPr>
        <p:txBody>
          <a:bodyPr wrap="none" lIns="0" tIns="0" rIns="0" bIns="0" anchor="t">
            <a:spAutoFit/>
          </a:bodyPr>
          <a:lstStyle/>
          <a:p>
            <a:pPr algn="ctr"/>
            <a:r>
              <a:rPr sz="1400" b="1">
                <a:solidFill>
                  <a:srgbClr val="969696"/>
                </a:solidFill>
                <a:latin typeface="Roboto"/>
              </a:rPr>
              <a:t>rFVIIa</a:t>
            </a:r>
          </a:p>
        </p:txBody>
      </p:sp>
      <p:sp>
        <p:nvSpPr>
          <p:cNvPr id="16" name="TextBox 15"/>
          <p:cNvSpPr txBox="1"/>
          <p:nvPr/>
        </p:nvSpPr>
        <p:spPr>
          <a:xfrm>
            <a:off x="5388836" y="1655937"/>
            <a:ext cx="479298" cy="215444"/>
          </a:xfrm>
          <a:prstGeom prst="rect">
            <a:avLst/>
          </a:prstGeom>
          <a:noFill/>
          <a:ln>
            <a:noFill/>
          </a:ln>
        </p:spPr>
        <p:txBody>
          <a:bodyPr wrap="none" lIns="0" tIns="0" rIns="0" bIns="0" anchor="t">
            <a:spAutoFit/>
          </a:bodyPr>
          <a:lstStyle/>
          <a:p>
            <a:pPr algn="ctr"/>
            <a:r>
              <a:rPr sz="1400" b="1" dirty="0" err="1">
                <a:solidFill>
                  <a:srgbClr val="969696"/>
                </a:solidFill>
                <a:latin typeface="Roboto"/>
              </a:rPr>
              <a:t>aPCC</a:t>
            </a:r>
            <a:endParaRPr sz="1400" b="1" dirty="0">
              <a:solidFill>
                <a:srgbClr val="969696"/>
              </a:solidFill>
              <a:latin typeface="Roboto"/>
            </a:endParaRPr>
          </a:p>
        </p:txBody>
      </p:sp>
      <p:sp>
        <p:nvSpPr>
          <p:cNvPr id="17" name="TextBox 16"/>
          <p:cNvSpPr txBox="1"/>
          <p:nvPr/>
        </p:nvSpPr>
        <p:spPr>
          <a:xfrm>
            <a:off x="8721837" y="4906868"/>
            <a:ext cx="1332096" cy="430887"/>
          </a:xfrm>
          <a:prstGeom prst="rect">
            <a:avLst/>
          </a:prstGeom>
          <a:noFill/>
          <a:ln>
            <a:noFill/>
          </a:ln>
        </p:spPr>
        <p:txBody>
          <a:bodyPr wrap="none" lIns="0" tIns="0" rIns="0" bIns="0" anchor="t">
            <a:spAutoFit/>
          </a:bodyPr>
          <a:lstStyle/>
          <a:p>
            <a:pPr algn="ctr"/>
            <a:r>
              <a:rPr lang="tr-TR" sz="1400" dirty="0">
                <a:solidFill>
                  <a:srgbClr val="000000"/>
                </a:solidFill>
                <a:latin typeface="Roboto"/>
              </a:rPr>
              <a:t>&gt;5 BU olan </a:t>
            </a:r>
          </a:p>
          <a:p>
            <a:pPr algn="ctr"/>
            <a:r>
              <a:rPr lang="tr-TR" sz="1400" dirty="0">
                <a:solidFill>
                  <a:srgbClr val="000000"/>
                </a:solidFill>
                <a:latin typeface="Roboto"/>
              </a:rPr>
              <a:t>tüm yaş grupları </a:t>
            </a:r>
            <a:endParaRPr sz="1400" dirty="0">
              <a:solidFill>
                <a:srgbClr val="000000"/>
              </a:solidFill>
              <a:latin typeface="Roboto"/>
            </a:endParaRPr>
          </a:p>
        </p:txBody>
      </p:sp>
      <p:sp>
        <p:nvSpPr>
          <p:cNvPr id="18" name="TextBox 17"/>
          <p:cNvSpPr txBox="1"/>
          <p:nvPr/>
        </p:nvSpPr>
        <p:spPr>
          <a:xfrm>
            <a:off x="2451121" y="1655937"/>
            <a:ext cx="577081" cy="215444"/>
          </a:xfrm>
          <a:prstGeom prst="rect">
            <a:avLst/>
          </a:prstGeom>
          <a:noFill/>
          <a:ln>
            <a:noFill/>
          </a:ln>
        </p:spPr>
        <p:txBody>
          <a:bodyPr wrap="none" lIns="0" tIns="0" rIns="0" bIns="0" anchor="t">
            <a:spAutoFit/>
          </a:bodyPr>
          <a:lstStyle/>
          <a:p>
            <a:pPr algn="l"/>
            <a:r>
              <a:rPr sz="1400" b="1">
                <a:solidFill>
                  <a:srgbClr val="969696"/>
                </a:solidFill>
                <a:latin typeface="Roboto"/>
              </a:rPr>
              <a:t>Özellik</a:t>
            </a:r>
          </a:p>
        </p:txBody>
      </p:sp>
      <p:sp>
        <p:nvSpPr>
          <p:cNvPr id="20" name="TextBox 19"/>
          <p:cNvSpPr txBox="1"/>
          <p:nvPr/>
        </p:nvSpPr>
        <p:spPr>
          <a:xfrm>
            <a:off x="2839484" y="4873804"/>
            <a:ext cx="1027525" cy="215444"/>
          </a:xfrm>
          <a:prstGeom prst="rect">
            <a:avLst/>
          </a:prstGeom>
          <a:noFill/>
          <a:ln>
            <a:noFill/>
          </a:ln>
        </p:spPr>
        <p:txBody>
          <a:bodyPr wrap="none" lIns="0" tIns="0" rIns="0" bIns="0" anchor="t">
            <a:spAutoFit/>
          </a:bodyPr>
          <a:lstStyle/>
          <a:p>
            <a:pPr algn="l"/>
            <a:r>
              <a:rPr sz="1400" b="1">
                <a:solidFill>
                  <a:srgbClr val="E55753"/>
                </a:solidFill>
                <a:latin typeface="Roboto"/>
              </a:rPr>
              <a:t>Sınırlamalar</a:t>
            </a:r>
          </a:p>
        </p:txBody>
      </p:sp>
      <p:sp>
        <p:nvSpPr>
          <p:cNvPr id="21" name="TextBox 20"/>
          <p:cNvSpPr txBox="1"/>
          <p:nvPr/>
        </p:nvSpPr>
        <p:spPr>
          <a:xfrm>
            <a:off x="6827444" y="4368258"/>
            <a:ext cx="1608667" cy="1508105"/>
          </a:xfrm>
          <a:prstGeom prst="rect">
            <a:avLst/>
          </a:prstGeom>
          <a:noFill/>
          <a:ln>
            <a:noFill/>
          </a:ln>
        </p:spPr>
        <p:txBody>
          <a:bodyPr wrap="square" lIns="0" tIns="0" rIns="0" bIns="0" anchor="t">
            <a:spAutoFit/>
          </a:bodyPr>
          <a:lstStyle/>
          <a:p>
            <a:pPr algn="ctr"/>
            <a:r>
              <a:rPr lang="tr-TR" sz="1400" dirty="0"/>
              <a:t>Ayda 4 ya da daha sık kanaması olan,</a:t>
            </a:r>
          </a:p>
          <a:p>
            <a:pPr algn="ctr"/>
            <a:r>
              <a:rPr lang="tr-TR" sz="1400" dirty="0"/>
              <a:t>Faktör 8 ya da 9’a karşı</a:t>
            </a:r>
          </a:p>
          <a:p>
            <a:pPr algn="ctr"/>
            <a:r>
              <a:rPr lang="tr-TR" sz="1400" dirty="0"/>
              <a:t> </a:t>
            </a:r>
            <a:r>
              <a:rPr lang="tr-TR" sz="1400" dirty="0" err="1"/>
              <a:t>anamnestik</a:t>
            </a:r>
            <a:r>
              <a:rPr lang="tr-TR" sz="1400" dirty="0"/>
              <a:t> yanıt vermesi beklenen </a:t>
            </a:r>
            <a:endParaRPr lang="tr-TR" sz="1400" dirty="0">
              <a:solidFill>
                <a:srgbClr val="000000"/>
              </a:solidFill>
              <a:latin typeface="Roboto"/>
            </a:endParaRPr>
          </a:p>
          <a:p>
            <a:pPr algn="ctr"/>
            <a:endParaRPr sz="1400" dirty="0">
              <a:solidFill>
                <a:srgbClr val="000000"/>
              </a:solidFill>
              <a:latin typeface="Roboto"/>
            </a:endParaRPr>
          </a:p>
        </p:txBody>
      </p:sp>
      <p:sp>
        <p:nvSpPr>
          <p:cNvPr id="22" name="TextBox 21"/>
          <p:cNvSpPr txBox="1"/>
          <p:nvPr/>
        </p:nvSpPr>
        <p:spPr>
          <a:xfrm>
            <a:off x="4930701" y="4314376"/>
            <a:ext cx="1611017" cy="1723549"/>
          </a:xfrm>
          <a:prstGeom prst="rect">
            <a:avLst/>
          </a:prstGeom>
          <a:noFill/>
          <a:ln>
            <a:noFill/>
          </a:ln>
        </p:spPr>
        <p:txBody>
          <a:bodyPr wrap="none" lIns="0" tIns="0" rIns="0" bIns="0" anchor="t">
            <a:spAutoFit/>
          </a:bodyPr>
          <a:lstStyle/>
          <a:p>
            <a:pPr algn="ctr"/>
            <a:r>
              <a:rPr sz="1400" dirty="0" err="1">
                <a:solidFill>
                  <a:srgbClr val="000000"/>
                </a:solidFill>
                <a:latin typeface="Roboto"/>
              </a:rPr>
              <a:t>Haftalık</a:t>
            </a:r>
            <a:r>
              <a:rPr sz="1400" dirty="0">
                <a:solidFill>
                  <a:srgbClr val="000000"/>
                </a:solidFill>
                <a:latin typeface="Roboto"/>
              </a:rPr>
              <a:t> 4500 </a:t>
            </a:r>
            <a:r>
              <a:rPr sz="1400" dirty="0" err="1">
                <a:solidFill>
                  <a:srgbClr val="000000"/>
                </a:solidFill>
                <a:latin typeface="Roboto"/>
              </a:rPr>
              <a:t>ünite</a:t>
            </a:r>
            <a:r>
              <a:rPr sz="1400" dirty="0">
                <a:solidFill>
                  <a:srgbClr val="000000"/>
                </a:solidFill>
                <a:latin typeface="Roboto"/>
              </a:rPr>
              <a:t>
</a:t>
            </a:r>
            <a:r>
              <a:rPr sz="1400" dirty="0" err="1">
                <a:solidFill>
                  <a:srgbClr val="000000"/>
                </a:solidFill>
                <a:latin typeface="Roboto"/>
              </a:rPr>
              <a:t>sınırı</a:t>
            </a:r>
            <a:r>
              <a:rPr sz="1400" dirty="0">
                <a:solidFill>
                  <a:srgbClr val="000000"/>
                </a:solidFill>
                <a:latin typeface="Roboto"/>
              </a:rPr>
              <a:t>; </a:t>
            </a:r>
            <a:r>
              <a:rPr sz="1400" dirty="0" err="1">
                <a:solidFill>
                  <a:srgbClr val="000000"/>
                </a:solidFill>
                <a:latin typeface="Roboto"/>
              </a:rPr>
              <a:t>inhibitör</a:t>
            </a:r>
            <a:r>
              <a:rPr sz="1400" dirty="0">
                <a:solidFill>
                  <a:srgbClr val="000000"/>
                </a:solidFill>
                <a:latin typeface="Roboto"/>
              </a:rPr>
              <a:t> </a:t>
            </a:r>
            <a:r>
              <a:rPr sz="1400" dirty="0" err="1">
                <a:solidFill>
                  <a:srgbClr val="000000"/>
                </a:solidFill>
                <a:latin typeface="Roboto"/>
              </a:rPr>
              <a:t>titresi</a:t>
            </a:r>
            <a:r>
              <a:rPr sz="1400" dirty="0">
                <a:solidFill>
                  <a:srgbClr val="000000"/>
                </a:solidFill>
                <a:latin typeface="Roboto"/>
              </a:rPr>
              <a:t>
&lt;5 BU </a:t>
            </a:r>
            <a:r>
              <a:rPr sz="1400" dirty="0" err="1">
                <a:solidFill>
                  <a:srgbClr val="000000"/>
                </a:solidFill>
                <a:latin typeface="Roboto"/>
              </a:rPr>
              <a:t>olduğunda</a:t>
            </a:r>
            <a:r>
              <a:rPr sz="1400" dirty="0">
                <a:solidFill>
                  <a:srgbClr val="000000"/>
                </a:solidFill>
                <a:latin typeface="Roboto"/>
              </a:rPr>
              <a:t>
</a:t>
            </a:r>
            <a:r>
              <a:rPr sz="1400" dirty="0" err="1">
                <a:solidFill>
                  <a:srgbClr val="000000"/>
                </a:solidFill>
                <a:latin typeface="Roboto"/>
              </a:rPr>
              <a:t>profilaksi</a:t>
            </a:r>
            <a:r>
              <a:rPr sz="1400" dirty="0">
                <a:solidFill>
                  <a:srgbClr val="000000"/>
                </a:solidFill>
                <a:latin typeface="Roboto"/>
              </a:rPr>
              <a:t> </a:t>
            </a:r>
            <a:r>
              <a:rPr sz="1400" dirty="0" err="1">
                <a:solidFill>
                  <a:srgbClr val="000000"/>
                </a:solidFill>
                <a:latin typeface="Roboto"/>
              </a:rPr>
              <a:t>sonlanır</a:t>
            </a:r>
            <a:r>
              <a:rPr sz="1400" dirty="0">
                <a:solidFill>
                  <a:srgbClr val="000000"/>
                </a:solidFill>
                <a:latin typeface="Roboto"/>
              </a:rPr>
              <a:t>;
</a:t>
            </a:r>
            <a:r>
              <a:rPr sz="1400" dirty="0" err="1">
                <a:solidFill>
                  <a:srgbClr val="000000"/>
                </a:solidFill>
                <a:latin typeface="Roboto"/>
              </a:rPr>
              <a:t>düşük</a:t>
            </a:r>
            <a:r>
              <a:rPr sz="1400" dirty="0">
                <a:solidFill>
                  <a:srgbClr val="000000"/>
                </a:solidFill>
                <a:latin typeface="Roboto"/>
              </a:rPr>
              <a:t> </a:t>
            </a:r>
            <a:r>
              <a:rPr sz="1400" dirty="0" err="1">
                <a:solidFill>
                  <a:srgbClr val="000000"/>
                </a:solidFill>
                <a:latin typeface="Roboto"/>
              </a:rPr>
              <a:t>titreli</a:t>
            </a:r>
            <a:r>
              <a:rPr sz="1400" dirty="0">
                <a:solidFill>
                  <a:srgbClr val="000000"/>
                </a:solidFill>
                <a:latin typeface="Roboto"/>
              </a:rPr>
              <a:t>, </a:t>
            </a:r>
            <a:r>
              <a:rPr sz="1400" dirty="0" err="1">
                <a:solidFill>
                  <a:srgbClr val="000000"/>
                </a:solidFill>
                <a:latin typeface="Roboto"/>
              </a:rPr>
              <a:t>yüksek</a:t>
            </a:r>
            <a:r>
              <a:rPr sz="1400" dirty="0">
                <a:solidFill>
                  <a:srgbClr val="000000"/>
                </a:solidFill>
                <a:latin typeface="Roboto"/>
              </a:rPr>
              <a:t>
</a:t>
            </a:r>
            <a:r>
              <a:rPr sz="1400" dirty="0" err="1">
                <a:solidFill>
                  <a:srgbClr val="000000"/>
                </a:solidFill>
                <a:latin typeface="Roboto"/>
              </a:rPr>
              <a:t>yanıtlı</a:t>
            </a:r>
            <a:r>
              <a:rPr sz="1400" dirty="0">
                <a:solidFill>
                  <a:srgbClr val="000000"/>
                </a:solidFill>
                <a:latin typeface="Roboto"/>
              </a:rPr>
              <a:t> </a:t>
            </a:r>
            <a:r>
              <a:rPr sz="1400" dirty="0" err="1">
                <a:solidFill>
                  <a:srgbClr val="000000"/>
                </a:solidFill>
                <a:latin typeface="Roboto"/>
              </a:rPr>
              <a:t>hastalar</a:t>
            </a:r>
            <a:r>
              <a:rPr sz="1400" dirty="0">
                <a:solidFill>
                  <a:srgbClr val="000000"/>
                </a:solidFill>
                <a:latin typeface="Roboto"/>
              </a:rPr>
              <a:t> </a:t>
            </a:r>
            <a:r>
              <a:rPr sz="1400" dirty="0" err="1">
                <a:solidFill>
                  <a:srgbClr val="000000"/>
                </a:solidFill>
                <a:latin typeface="Roboto"/>
              </a:rPr>
              <a:t>için</a:t>
            </a:r>
            <a:r>
              <a:rPr sz="1400" dirty="0">
                <a:solidFill>
                  <a:srgbClr val="000000"/>
                </a:solidFill>
                <a:latin typeface="Roboto"/>
              </a:rPr>
              <a:t>
</a:t>
            </a:r>
            <a:r>
              <a:rPr sz="1400" dirty="0" err="1">
                <a:solidFill>
                  <a:srgbClr val="000000"/>
                </a:solidFill>
                <a:latin typeface="Roboto"/>
              </a:rPr>
              <a:t>yeni</a:t>
            </a:r>
            <a:r>
              <a:rPr sz="1400" dirty="0">
                <a:solidFill>
                  <a:srgbClr val="000000"/>
                </a:solidFill>
                <a:latin typeface="Roboto"/>
              </a:rPr>
              <a:t> </a:t>
            </a:r>
            <a:r>
              <a:rPr sz="1400" dirty="0" err="1">
                <a:solidFill>
                  <a:srgbClr val="000000"/>
                </a:solidFill>
                <a:latin typeface="Roboto"/>
              </a:rPr>
              <a:t>rapor</a:t>
            </a:r>
            <a:r>
              <a:rPr sz="1400" dirty="0">
                <a:solidFill>
                  <a:srgbClr val="000000"/>
                </a:solidFill>
                <a:latin typeface="Roboto"/>
              </a:rPr>
              <a:t> </a:t>
            </a:r>
            <a:r>
              <a:rPr sz="1400" dirty="0" err="1">
                <a:solidFill>
                  <a:srgbClr val="000000"/>
                </a:solidFill>
                <a:latin typeface="Roboto"/>
              </a:rPr>
              <a:t>ile</a:t>
            </a:r>
            <a:r>
              <a:rPr sz="1400" dirty="0">
                <a:solidFill>
                  <a:srgbClr val="000000"/>
                </a:solidFill>
                <a:latin typeface="Roboto"/>
              </a:rPr>
              <a:t> </a:t>
            </a:r>
            <a:r>
              <a:rPr sz="1400" dirty="0" err="1">
                <a:solidFill>
                  <a:srgbClr val="000000"/>
                </a:solidFill>
                <a:latin typeface="Roboto"/>
              </a:rPr>
              <a:t>devam</a:t>
            </a:r>
            <a:r>
              <a:rPr sz="1400" dirty="0">
                <a:solidFill>
                  <a:srgbClr val="000000"/>
                </a:solidFill>
                <a:latin typeface="Roboto"/>
              </a:rPr>
              <a:t>
</a:t>
            </a:r>
            <a:r>
              <a:rPr sz="1400" dirty="0" err="1">
                <a:solidFill>
                  <a:srgbClr val="000000"/>
                </a:solidFill>
                <a:latin typeface="Roboto"/>
              </a:rPr>
              <a:t>edilebilir</a:t>
            </a:r>
            <a:endParaRPr sz="1400" dirty="0">
              <a:solidFill>
                <a:srgbClr val="000000"/>
              </a:solidFill>
              <a:latin typeface="Roboto"/>
            </a:endParaRPr>
          </a:p>
        </p:txBody>
      </p:sp>
      <p:sp>
        <p:nvSpPr>
          <p:cNvPr id="23" name="Rounded Rectangle 22"/>
          <p:cNvSpPr/>
          <p:nvPr/>
        </p:nvSpPr>
        <p:spPr>
          <a:xfrm>
            <a:off x="2439561" y="2143703"/>
            <a:ext cx="319012" cy="319012"/>
          </a:xfrm>
          <a:custGeom>
            <a:avLst/>
            <a:gdLst/>
            <a:ahLst/>
            <a:cxnLst/>
            <a:rect l="0" t="0" r="0" b="0"/>
            <a:pathLst>
              <a:path w="319012" h="319012">
                <a:moveTo>
                  <a:pt x="249662" y="138701"/>
                </a:moveTo>
                <a:cubicBezTo>
                  <a:pt x="276278" y="161406"/>
                  <a:pt x="305725" y="183390"/>
                  <a:pt x="305142" y="208051"/>
                </a:cubicBezTo>
                <a:lnTo>
                  <a:pt x="305142" y="271382"/>
                </a:lnTo>
                <a:lnTo>
                  <a:pt x="319012" y="298207"/>
                </a:lnTo>
                <a:moveTo>
                  <a:pt x="263532" y="319012"/>
                </a:moveTo>
                <a:cubicBezTo>
                  <a:pt x="256513" y="308562"/>
                  <a:pt x="251785" y="296745"/>
                  <a:pt x="249662" y="284337"/>
                </a:cubicBezTo>
                <a:lnTo>
                  <a:pt x="249662" y="263532"/>
                </a:lnTo>
                <a:lnTo>
                  <a:pt x="210603" y="223724"/>
                </a:lnTo>
                <a:cubicBezTo>
                  <a:pt x="206251" y="219313"/>
                  <a:pt x="204596" y="212909"/>
                  <a:pt x="206266" y="206941"/>
                </a:cubicBezTo>
                <a:cubicBezTo>
                  <a:pt x="207937" y="200974"/>
                  <a:pt x="212676" y="196359"/>
                  <a:pt x="218686" y="194849"/>
                </a:cubicBezTo>
                <a:cubicBezTo>
                  <a:pt x="224696" y="193338"/>
                  <a:pt x="231054" y="195164"/>
                  <a:pt x="235348" y="199632"/>
                </a:cubicBezTo>
                <a:lnTo>
                  <a:pt x="270730" y="235791"/>
                </a:lnTo>
                <a:moveTo>
                  <a:pt x="69350" y="180311"/>
                </a:moveTo>
                <a:cubicBezTo>
                  <a:pt x="42733" y="157606"/>
                  <a:pt x="13287" y="135621"/>
                  <a:pt x="13870" y="110960"/>
                </a:cubicBezTo>
                <a:lnTo>
                  <a:pt x="13870" y="47629"/>
                </a:lnTo>
                <a:lnTo>
                  <a:pt x="0" y="20805"/>
                </a:lnTo>
                <a:moveTo>
                  <a:pt x="55480" y="0"/>
                </a:moveTo>
                <a:cubicBezTo>
                  <a:pt x="62499" y="10449"/>
                  <a:pt x="67226" y="22267"/>
                  <a:pt x="69350" y="34675"/>
                </a:cubicBezTo>
                <a:lnTo>
                  <a:pt x="69350" y="55480"/>
                </a:lnTo>
                <a:lnTo>
                  <a:pt x="108408" y="95287"/>
                </a:lnTo>
                <a:cubicBezTo>
                  <a:pt x="112761" y="99698"/>
                  <a:pt x="114416" y="106103"/>
                  <a:pt x="112745" y="112070"/>
                </a:cubicBezTo>
                <a:cubicBezTo>
                  <a:pt x="111075" y="118038"/>
                  <a:pt x="106335" y="122653"/>
                  <a:pt x="100326" y="124163"/>
                </a:cubicBezTo>
                <a:cubicBezTo>
                  <a:pt x="94316" y="125674"/>
                  <a:pt x="87957" y="123848"/>
                  <a:pt x="83664" y="119380"/>
                </a:cubicBezTo>
                <a:lnTo>
                  <a:pt x="48281" y="83220"/>
                </a:lnTo>
                <a:moveTo>
                  <a:pt x="228856" y="319012"/>
                </a:moveTo>
                <a:lnTo>
                  <a:pt x="76285" y="319012"/>
                </a:lnTo>
                <a:cubicBezTo>
                  <a:pt x="72455" y="319012"/>
                  <a:pt x="69350" y="315907"/>
                  <a:pt x="69350" y="312077"/>
                </a:cubicBezTo>
                <a:lnTo>
                  <a:pt x="69350" y="104747"/>
                </a:lnTo>
                <a:moveTo>
                  <a:pt x="145636" y="27740"/>
                </a:moveTo>
                <a:lnTo>
                  <a:pt x="97090" y="27740"/>
                </a:lnTo>
                <a:moveTo>
                  <a:pt x="249662" y="214265"/>
                </a:moveTo>
                <a:lnTo>
                  <a:pt x="249662" y="131766"/>
                </a:lnTo>
                <a:moveTo>
                  <a:pt x="97090" y="208051"/>
                </a:moveTo>
                <a:lnTo>
                  <a:pt x="173376" y="208051"/>
                </a:lnTo>
                <a:moveTo>
                  <a:pt x="221921" y="166441"/>
                </a:moveTo>
                <a:lnTo>
                  <a:pt x="97090" y="166441"/>
                </a:lnTo>
                <a:moveTo>
                  <a:pt x="97090" y="249662"/>
                </a:moveTo>
                <a:lnTo>
                  <a:pt x="159506" y="249662"/>
                </a:lnTo>
                <a:moveTo>
                  <a:pt x="277402" y="55480"/>
                </a:moveTo>
                <a:cubicBezTo>
                  <a:pt x="277402" y="86121"/>
                  <a:pt x="252562" y="110960"/>
                  <a:pt x="221921" y="110960"/>
                </a:cubicBezTo>
                <a:cubicBezTo>
                  <a:pt x="191280" y="110960"/>
                  <a:pt x="166441" y="86121"/>
                  <a:pt x="166441" y="55480"/>
                </a:cubicBezTo>
                <a:cubicBezTo>
                  <a:pt x="166441" y="24839"/>
                  <a:pt x="191280" y="0"/>
                  <a:pt x="221921" y="0"/>
                </a:cubicBezTo>
                <a:moveTo>
                  <a:pt x="201116" y="48545"/>
                </a:moveTo>
                <a:lnTo>
                  <a:pt x="217011" y="64440"/>
                </a:lnTo>
                <a:cubicBezTo>
                  <a:pt x="218312" y="65744"/>
                  <a:pt x="220079" y="66477"/>
                  <a:pt x="221921" y="66477"/>
                </a:cubicBezTo>
                <a:cubicBezTo>
                  <a:pt x="223764" y="66477"/>
                  <a:pt x="225530" y="65744"/>
                  <a:pt x="226831" y="64440"/>
                </a:cubicBezTo>
                <a:lnTo>
                  <a:pt x="277402" y="13870"/>
                </a:lnTo>
              </a:path>
            </a:pathLst>
          </a:custGeom>
          <a:noFill/>
          <a:ln w="13869">
            <a:solidFill>
              <a:srgbClr val="E0CB15"/>
            </a:solidFill>
          </a:ln>
        </p:spPr>
        <p:txBody>
          <a:bodyPr rtlCol="0" anchor="ctr"/>
          <a:lstStyle/>
          <a:p>
            <a:pPr algn="ctr"/>
            <a:endParaRPr sz="1400"/>
          </a:p>
        </p:txBody>
      </p:sp>
      <p:sp>
        <p:nvSpPr>
          <p:cNvPr id="24" name="Rounded Rectangle 23"/>
          <p:cNvSpPr/>
          <p:nvPr/>
        </p:nvSpPr>
        <p:spPr>
          <a:xfrm>
            <a:off x="2440823" y="3201354"/>
            <a:ext cx="316488" cy="312118"/>
          </a:xfrm>
          <a:custGeom>
            <a:avLst/>
            <a:gdLst/>
            <a:ahLst/>
            <a:cxnLst/>
            <a:rect l="0" t="0" r="0" b="0"/>
            <a:pathLst>
              <a:path w="316488" h="312118">
                <a:moveTo>
                  <a:pt x="43538" y="4785"/>
                </a:moveTo>
                <a:lnTo>
                  <a:pt x="60473" y="4785"/>
                </a:lnTo>
                <a:lnTo>
                  <a:pt x="60473" y="99448"/>
                </a:lnTo>
                <a:moveTo>
                  <a:pt x="111460" y="32539"/>
                </a:moveTo>
                <a:cubicBezTo>
                  <a:pt x="111460" y="14568"/>
                  <a:pt x="126028" y="0"/>
                  <a:pt x="143999" y="0"/>
                </a:cubicBezTo>
                <a:cubicBezTo>
                  <a:pt x="161970" y="0"/>
                  <a:pt x="176538" y="14568"/>
                  <a:pt x="176538" y="32539"/>
                </a:cubicBezTo>
                <a:lnTo>
                  <a:pt x="176538" y="71750"/>
                </a:lnTo>
                <a:cubicBezTo>
                  <a:pt x="176538" y="89721"/>
                  <a:pt x="161970" y="104289"/>
                  <a:pt x="143999" y="104289"/>
                </a:cubicBezTo>
                <a:cubicBezTo>
                  <a:pt x="126028" y="104289"/>
                  <a:pt x="111460" y="89721"/>
                  <a:pt x="111460" y="71750"/>
                </a:cubicBezTo>
                <a:close/>
                <a:moveTo>
                  <a:pt x="189465" y="172308"/>
                </a:moveTo>
                <a:lnTo>
                  <a:pt x="189465" y="163168"/>
                </a:lnTo>
                <a:cubicBezTo>
                  <a:pt x="189545" y="157637"/>
                  <a:pt x="191824" y="152366"/>
                  <a:pt x="195799" y="148520"/>
                </a:cubicBezTo>
                <a:cubicBezTo>
                  <a:pt x="199773" y="144673"/>
                  <a:pt x="205115" y="142567"/>
                  <a:pt x="210645" y="142667"/>
                </a:cubicBezTo>
                <a:lnTo>
                  <a:pt x="221228" y="142667"/>
                </a:lnTo>
                <a:lnTo>
                  <a:pt x="221228" y="117257"/>
                </a:lnTo>
                <a:lnTo>
                  <a:pt x="284739" y="117257"/>
                </a:lnTo>
                <a:lnTo>
                  <a:pt x="284739" y="142667"/>
                </a:lnTo>
                <a:lnTo>
                  <a:pt x="295322" y="142667"/>
                </a:lnTo>
                <a:cubicBezTo>
                  <a:pt x="300850" y="142571"/>
                  <a:pt x="306188" y="144679"/>
                  <a:pt x="310159" y="148525"/>
                </a:cubicBezTo>
                <a:cubicBezTo>
                  <a:pt x="314130" y="152371"/>
                  <a:pt x="316408" y="157640"/>
                  <a:pt x="316488" y="163168"/>
                </a:cubicBezTo>
                <a:lnTo>
                  <a:pt x="316488" y="291522"/>
                </a:lnTo>
                <a:cubicBezTo>
                  <a:pt x="316408" y="297049"/>
                  <a:pt x="314131" y="302318"/>
                  <a:pt x="310159" y="306164"/>
                </a:cubicBezTo>
                <a:cubicBezTo>
                  <a:pt x="306188" y="310010"/>
                  <a:pt x="300850" y="312118"/>
                  <a:pt x="295322" y="312022"/>
                </a:cubicBezTo>
                <a:lnTo>
                  <a:pt x="206415" y="312022"/>
                </a:lnTo>
                <a:cubicBezTo>
                  <a:pt x="197059" y="312022"/>
                  <a:pt x="189473" y="304442"/>
                  <a:pt x="189465" y="295086"/>
                </a:cubicBezTo>
                <a:lnTo>
                  <a:pt x="189465" y="259801"/>
                </a:lnTo>
                <a:moveTo>
                  <a:pt x="43538" y="214639"/>
                </a:moveTo>
                <a:lnTo>
                  <a:pt x="252976" y="214639"/>
                </a:lnTo>
                <a:moveTo>
                  <a:pt x="0" y="172308"/>
                </a:moveTo>
                <a:lnTo>
                  <a:pt x="0" y="256985"/>
                </a:lnTo>
                <a:moveTo>
                  <a:pt x="68934" y="240050"/>
                </a:moveTo>
                <a:lnTo>
                  <a:pt x="43538" y="214639"/>
                </a:lnTo>
                <a:lnTo>
                  <a:pt x="68934" y="189243"/>
                </a:lnTo>
                <a:moveTo>
                  <a:pt x="40126" y="99448"/>
                </a:moveTo>
                <a:lnTo>
                  <a:pt x="80821" y="99448"/>
                </a:lnTo>
              </a:path>
            </a:pathLst>
          </a:custGeom>
          <a:noFill/>
          <a:ln w="13869">
            <a:solidFill>
              <a:srgbClr val="DE8431"/>
            </a:solidFill>
          </a:ln>
        </p:spPr>
        <p:txBody>
          <a:bodyPr rtlCol="0" anchor="ctr"/>
          <a:lstStyle/>
          <a:p>
            <a:pPr algn="ctr"/>
            <a:endParaRPr sz="1400"/>
          </a:p>
        </p:txBody>
      </p:sp>
      <p:sp>
        <p:nvSpPr>
          <p:cNvPr id="25" name="Rounded Rectangle 24"/>
          <p:cNvSpPr/>
          <p:nvPr/>
        </p:nvSpPr>
        <p:spPr>
          <a:xfrm>
            <a:off x="2432627" y="4799831"/>
            <a:ext cx="326097" cy="322481"/>
          </a:xfrm>
          <a:custGeom>
            <a:avLst/>
            <a:gdLst/>
            <a:ahLst/>
            <a:cxnLst/>
            <a:rect l="0" t="0" r="0" b="0"/>
            <a:pathLst>
              <a:path w="326097" h="322481">
                <a:moveTo>
                  <a:pt x="10402" y="124137"/>
                </a:moveTo>
                <a:lnTo>
                  <a:pt x="10402" y="79753"/>
                </a:lnTo>
                <a:cubicBezTo>
                  <a:pt x="10402" y="71431"/>
                  <a:pt x="15950" y="65883"/>
                  <a:pt x="24272" y="65883"/>
                </a:cubicBezTo>
                <a:lnTo>
                  <a:pt x="68657" y="65883"/>
                </a:lnTo>
                <a:moveTo>
                  <a:pt x="68657" y="258678"/>
                </a:moveTo>
                <a:lnTo>
                  <a:pt x="24272" y="258678"/>
                </a:lnTo>
                <a:cubicBezTo>
                  <a:pt x="15950" y="258678"/>
                  <a:pt x="10402" y="253130"/>
                  <a:pt x="10402" y="244808"/>
                </a:cubicBezTo>
                <a:lnTo>
                  <a:pt x="10402" y="200424"/>
                </a:lnTo>
                <a:moveTo>
                  <a:pt x="266999" y="200424"/>
                </a:moveTo>
                <a:lnTo>
                  <a:pt x="266999" y="244808"/>
                </a:lnTo>
                <a:cubicBezTo>
                  <a:pt x="266999" y="253130"/>
                  <a:pt x="261451" y="258678"/>
                  <a:pt x="253129" y="258678"/>
                </a:cubicBezTo>
                <a:lnTo>
                  <a:pt x="207358" y="258678"/>
                </a:lnTo>
                <a:moveTo>
                  <a:pt x="204584" y="200424"/>
                </a:moveTo>
                <a:cubicBezTo>
                  <a:pt x="192101" y="224003"/>
                  <a:pt x="168521" y="240647"/>
                  <a:pt x="139394" y="240647"/>
                </a:cubicBezTo>
                <a:cubicBezTo>
                  <a:pt x="99171" y="240647"/>
                  <a:pt x="67270" y="207359"/>
                  <a:pt x="67270" y="168523"/>
                </a:cubicBezTo>
                <a:cubicBezTo>
                  <a:pt x="67270" y="129686"/>
                  <a:pt x="100558" y="96398"/>
                  <a:pt x="139394" y="96398"/>
                </a:cubicBezTo>
                <a:lnTo>
                  <a:pt x="140759" y="96398"/>
                </a:lnTo>
                <a:moveTo>
                  <a:pt x="43691" y="322481"/>
                </a:moveTo>
                <a:cubicBezTo>
                  <a:pt x="68657" y="297515"/>
                  <a:pt x="101945" y="282258"/>
                  <a:pt x="139394" y="282258"/>
                </a:cubicBezTo>
                <a:cubicBezTo>
                  <a:pt x="176843" y="282258"/>
                  <a:pt x="210132" y="297515"/>
                  <a:pt x="235098" y="322481"/>
                </a:cubicBezTo>
                <a:moveTo>
                  <a:pt x="140781" y="240647"/>
                </a:moveTo>
                <a:lnTo>
                  <a:pt x="140781" y="96398"/>
                </a:lnTo>
                <a:moveTo>
                  <a:pt x="158812" y="167134"/>
                </a:moveTo>
                <a:lnTo>
                  <a:pt x="67270" y="167134"/>
                </a:lnTo>
                <a:moveTo>
                  <a:pt x="253971" y="62068"/>
                </a:moveTo>
                <a:lnTo>
                  <a:pt x="253971" y="84260"/>
                </a:lnTo>
                <a:moveTo>
                  <a:pt x="0" y="0"/>
                </a:moveTo>
                <a:moveTo>
                  <a:pt x="308066" y="149450"/>
                </a:moveTo>
                <a:lnTo>
                  <a:pt x="197105" y="149450"/>
                </a:lnTo>
                <a:cubicBezTo>
                  <a:pt x="186009" y="149450"/>
                  <a:pt x="179074" y="138354"/>
                  <a:pt x="184622" y="128645"/>
                </a:cubicBezTo>
                <a:lnTo>
                  <a:pt x="240102" y="17684"/>
                </a:lnTo>
                <a:cubicBezTo>
                  <a:pt x="245650" y="7975"/>
                  <a:pt x="259520" y="7975"/>
                  <a:pt x="265068" y="17684"/>
                </a:cubicBezTo>
                <a:lnTo>
                  <a:pt x="320549" y="128645"/>
                </a:lnTo>
                <a:cubicBezTo>
                  <a:pt x="326097" y="138354"/>
                  <a:pt x="319162" y="149450"/>
                  <a:pt x="308066" y="149450"/>
                </a:cubicBezTo>
                <a:close/>
                <a:moveTo>
                  <a:pt x="253972" y="114774"/>
                </a:moveTo>
                <a:lnTo>
                  <a:pt x="253972" y="114774"/>
                </a:lnTo>
              </a:path>
            </a:pathLst>
          </a:custGeom>
          <a:noFill/>
          <a:ln w="13869">
            <a:solidFill>
              <a:srgbClr val="E55753"/>
            </a:solidFill>
          </a:ln>
        </p:spPr>
        <p:txBody>
          <a:bodyPr rtlCol="0" anchor="ctr"/>
          <a:lstStyle/>
          <a:p>
            <a:pPr algn="ctr"/>
            <a:endParaRPr sz="1400"/>
          </a:p>
        </p:txBody>
      </p:sp>
      <p:sp>
        <p:nvSpPr>
          <p:cNvPr id="26" name="Unvan 1"/>
          <p:cNvSpPr txBox="1">
            <a:spLocks/>
          </p:cNvSpPr>
          <p:nvPr/>
        </p:nvSpPr>
        <p:spPr>
          <a:xfrm>
            <a:off x="402336" y="228600"/>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sz="3200" dirty="0"/>
              <a:t>Ülkemizde </a:t>
            </a:r>
            <a:r>
              <a:rPr lang="tr-TR" sz="3200" dirty="0" err="1"/>
              <a:t>inhibitörlü</a:t>
            </a:r>
            <a:r>
              <a:rPr lang="tr-TR" sz="3200" dirty="0"/>
              <a:t> hastada </a:t>
            </a:r>
            <a:r>
              <a:rPr lang="tr-TR" sz="3200" dirty="0" err="1"/>
              <a:t>profilaksi</a:t>
            </a:r>
            <a:endParaRPr lang="tr-TR" sz="3200" dirty="0"/>
          </a:p>
        </p:txBody>
      </p:sp>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09" y="175338"/>
            <a:ext cx="2046658" cy="2143125"/>
          </a:xfrm>
          <a:prstGeom prst="rect">
            <a:avLst/>
          </a:prstGeom>
        </p:spPr>
      </p:pic>
    </p:spTree>
    <p:extLst>
      <p:ext uri="{BB962C8B-B14F-4D97-AF65-F5344CB8AC3E}">
        <p14:creationId xmlns:p14="http://schemas.microsoft.com/office/powerpoint/2010/main" val="404098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 inhibitör nedir? </a:t>
            </a:r>
            <a:endParaRPr lang="tr-TR" dirty="0"/>
          </a:p>
        </p:txBody>
      </p:sp>
      <p:sp>
        <p:nvSpPr>
          <p:cNvPr id="3" name="İçerik Yer Tutucusu 2"/>
          <p:cNvSpPr>
            <a:spLocks noGrp="1"/>
          </p:cNvSpPr>
          <p:nvPr>
            <p:ph sz="quarter" idx="1"/>
          </p:nvPr>
        </p:nvSpPr>
        <p:spPr/>
        <p:txBody>
          <a:bodyPr>
            <a:normAutofit/>
          </a:bodyPr>
          <a:lstStyle/>
          <a:p>
            <a:r>
              <a:rPr lang="tr-TR" sz="3200" dirty="0" smtClean="0"/>
              <a:t>İnhibitör, faktör </a:t>
            </a:r>
            <a:r>
              <a:rPr lang="tr-TR" sz="3200" dirty="0" err="1" smtClean="0"/>
              <a:t>replasman</a:t>
            </a:r>
            <a:r>
              <a:rPr lang="tr-TR" sz="3200" dirty="0" smtClean="0"/>
              <a:t> tedavisine </a:t>
            </a:r>
            <a:r>
              <a:rPr lang="tr-TR" sz="3200" dirty="0"/>
              <a:t>karşı oluşan </a:t>
            </a:r>
            <a:r>
              <a:rPr lang="tr-TR" sz="3200" dirty="0" smtClean="0"/>
              <a:t>antikorlar </a:t>
            </a:r>
            <a:r>
              <a:rPr lang="tr-TR" sz="3200" dirty="0" smtClean="0">
                <a:sym typeface="Wingdings" panose="05000000000000000000" pitchFamily="2" charset="2"/>
              </a:rPr>
              <a:t> </a:t>
            </a:r>
            <a:r>
              <a:rPr lang="tr-TR" sz="3200" dirty="0" smtClean="0"/>
              <a:t> </a:t>
            </a:r>
            <a:r>
              <a:rPr lang="tr-TR" sz="3200" dirty="0"/>
              <a:t>tedaviyi nötralize </a:t>
            </a:r>
            <a:r>
              <a:rPr lang="tr-TR" sz="3200" dirty="0" smtClean="0"/>
              <a:t>eder.</a:t>
            </a:r>
          </a:p>
          <a:p>
            <a:r>
              <a:rPr lang="tr-TR" sz="3200" dirty="0" smtClean="0"/>
              <a:t>Tedavi başarısını </a:t>
            </a:r>
            <a:r>
              <a:rPr lang="tr-TR" sz="3200" dirty="0"/>
              <a:t>doğrudan tehdit eden en önemli immünolojik </a:t>
            </a:r>
            <a:r>
              <a:rPr lang="tr-TR" sz="3200" dirty="0" smtClean="0"/>
              <a:t>komplikasyondur.</a:t>
            </a:r>
          </a:p>
          <a:p>
            <a:r>
              <a:rPr lang="tr-TR" sz="3200" b="1" dirty="0"/>
              <a:t>Hemofili A (HA): %25–30 </a:t>
            </a:r>
          </a:p>
          <a:p>
            <a:r>
              <a:rPr lang="tr-TR" sz="3200" b="1" dirty="0"/>
              <a:t>Hemofili B (HB): %1–5 </a:t>
            </a:r>
          </a:p>
          <a:p>
            <a:r>
              <a:rPr lang="tr-TR" sz="3200" dirty="0"/>
              <a:t>Tedaviye </a:t>
            </a:r>
            <a:r>
              <a:rPr lang="tr-TR" sz="3200" dirty="0" err="1"/>
              <a:t>yanıtsızlık</a:t>
            </a:r>
            <a:r>
              <a:rPr lang="tr-TR" sz="3200" dirty="0"/>
              <a:t> → ↑ </a:t>
            </a:r>
            <a:r>
              <a:rPr lang="tr-TR" sz="3200" dirty="0" err="1"/>
              <a:t>morbidite</a:t>
            </a:r>
            <a:r>
              <a:rPr lang="tr-TR" sz="3200" dirty="0"/>
              <a:t>, maliyet ↑ (x5</a:t>
            </a:r>
            <a:r>
              <a:rPr lang="tr-TR" sz="3200" dirty="0" smtClean="0"/>
              <a:t>)</a:t>
            </a:r>
          </a:p>
        </p:txBody>
      </p:sp>
    </p:spTree>
    <p:extLst>
      <p:ext uri="{BB962C8B-B14F-4D97-AF65-F5344CB8AC3E}">
        <p14:creationId xmlns:p14="http://schemas.microsoft.com/office/powerpoint/2010/main" val="1098608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noGrp="1"/>
          </p:cNvSpPr>
          <p:nvPr>
            <p:ph type="title" idx="4294967295"/>
          </p:nvPr>
        </p:nvSpPr>
        <p:spPr>
          <a:xfrm>
            <a:off x="756700" y="308971"/>
            <a:ext cx="9911299" cy="647849"/>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200" dirty="0"/>
              <a:t>İnhibitör </a:t>
            </a:r>
            <a:r>
              <a:rPr lang="tr-TR" sz="3200" dirty="0" smtClean="0"/>
              <a:t>düzeyine </a:t>
            </a:r>
            <a:r>
              <a:rPr lang="tr-TR" sz="3200" dirty="0"/>
              <a:t>ne </a:t>
            </a:r>
            <a:r>
              <a:rPr lang="tr-TR" sz="3200" dirty="0" smtClean="0"/>
              <a:t>sıklıkta, kimlere bakalım ?</a:t>
            </a:r>
            <a:endParaRPr lang="tr-TR" sz="3200" dirty="0"/>
          </a:p>
        </p:txBody>
      </p:sp>
      <p:sp>
        <p:nvSpPr>
          <p:cNvPr id="3" name="2 İçerik Yer Tutucusu"/>
          <p:cNvSpPr txBox="1">
            <a:spLocks noGrp="1"/>
          </p:cNvSpPr>
          <p:nvPr>
            <p:ph type="body" idx="4294967295"/>
          </p:nvPr>
        </p:nvSpPr>
        <p:spPr>
          <a:xfrm>
            <a:off x="381000" y="1214438"/>
            <a:ext cx="11048999" cy="5357812"/>
          </a:xfrm>
        </p:spPr>
        <p:txBody>
          <a:bodyPr>
            <a:normAutofit/>
          </a:bodyPr>
          <a:lstStyle>
            <a:defPPr marL="432000" lvl="0" indent="-324000" algn="l" rtl="0" hangingPunct="1">
              <a:lnSpc>
                <a:spcPct val="100000"/>
              </a:lnSpc>
              <a:spcBef>
                <a:spcPts val="1417"/>
              </a:spcBef>
              <a:spcAft>
                <a:spcPts val="0"/>
              </a:spcAft>
              <a:buSzPct val="45000"/>
              <a:buFont typeface="StarSymbol"/>
              <a:buNone/>
              <a:defRPr lang="tr-TR" sz="32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defPPr>
            <a:lvl1pPr marL="432000" lvl="0" indent="-324000" algn="l" rtl="0" hangingPunct="1">
              <a:lnSpc>
                <a:spcPct val="100000"/>
              </a:lnSpc>
              <a:spcBef>
                <a:spcPts val="1417"/>
              </a:spcBef>
              <a:spcAft>
                <a:spcPts val="0"/>
              </a:spcAft>
              <a:buSzPct val="45000"/>
              <a:buFont typeface="StarSymbol"/>
              <a:buChar char="●"/>
              <a:defRPr lang="tr-TR" sz="32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1pPr>
            <a:lvl2pPr marL="864000" lvl="1" indent="-324000" algn="l" rtl="0" hangingPunct="1">
              <a:lnSpc>
                <a:spcPct val="100000"/>
              </a:lnSpc>
              <a:spcBef>
                <a:spcPts val="1134"/>
              </a:spcBef>
              <a:spcAft>
                <a:spcPts val="0"/>
              </a:spcAft>
              <a:buSzPct val="75000"/>
              <a:buFont typeface="StarSymbol"/>
              <a:buChar char="–"/>
              <a:defRPr lang="tr-TR" sz="24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2pPr>
            <a:lvl3pPr marL="1295999" lvl="2" indent="-288000" algn="l" rtl="0" hangingPunct="1">
              <a:lnSpc>
                <a:spcPct val="100000"/>
              </a:lnSpc>
              <a:spcBef>
                <a:spcPts val="850"/>
              </a:spcBef>
              <a:spcAft>
                <a:spcPts val="0"/>
              </a:spcAft>
              <a:buSzPct val="45000"/>
              <a:buFont typeface="StarSymbol"/>
              <a:buChar char="●"/>
              <a:defRPr lang="tr-TR" sz="20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3pPr>
            <a:lvl4pPr marL="1728000" lvl="3" indent="-216000" algn="l" rtl="0" hangingPunct="1">
              <a:lnSpc>
                <a:spcPct val="100000"/>
              </a:lnSpc>
              <a:spcBef>
                <a:spcPts val="567"/>
              </a:spcBef>
              <a:spcAft>
                <a:spcPts val="0"/>
              </a:spcAft>
              <a:buSzPct val="75000"/>
              <a:buFont typeface="StarSymbol"/>
              <a:buChar char="–"/>
              <a:defRPr lang="tr-TR" sz="20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4pPr>
            <a:lvl5pPr marL="2160000" lvl="4" indent="-216000" algn="l" rtl="0" hangingPunct="1">
              <a:lnSpc>
                <a:spcPct val="100000"/>
              </a:lnSpc>
              <a:spcBef>
                <a:spcPts val="283"/>
              </a:spcBef>
              <a:spcAft>
                <a:spcPts val="0"/>
              </a:spcAft>
              <a:buSzPct val="45000"/>
              <a:buFont typeface="StarSymbol"/>
              <a:buChar char="●"/>
              <a:defRPr lang="tr-TR" sz="20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5pPr>
            <a:lvl6pPr marL="2592000" lvl="5" indent="-216000" algn="l" rtl="0" hangingPunct="1">
              <a:lnSpc>
                <a:spcPct val="100000"/>
              </a:lnSpc>
              <a:spcBef>
                <a:spcPts val="283"/>
              </a:spcBef>
              <a:spcAft>
                <a:spcPts val="0"/>
              </a:spcAft>
              <a:buSzPct val="45000"/>
              <a:buFont typeface="StarSymbol"/>
              <a:buChar char="●"/>
              <a:defRPr lang="tr-TR" sz="20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6pPr>
            <a:lvl7pPr marL="3024000" lvl="6" indent="-216000" algn="l" rtl="0" hangingPunct="1">
              <a:lnSpc>
                <a:spcPct val="100000"/>
              </a:lnSpc>
              <a:spcBef>
                <a:spcPts val="283"/>
              </a:spcBef>
              <a:spcAft>
                <a:spcPts val="0"/>
              </a:spcAft>
              <a:buSzPct val="45000"/>
              <a:buFont typeface="StarSymbol"/>
              <a:buChar char="●"/>
              <a:defRPr lang="tr-TR" sz="20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7pPr>
            <a:lvl8pPr marL="3456000" lvl="7" indent="-216000" algn="l" rtl="0" hangingPunct="1">
              <a:lnSpc>
                <a:spcPct val="100000"/>
              </a:lnSpc>
              <a:spcBef>
                <a:spcPts val="283"/>
              </a:spcBef>
              <a:spcAft>
                <a:spcPts val="0"/>
              </a:spcAft>
              <a:buSzPct val="45000"/>
              <a:buFont typeface="StarSymbol"/>
              <a:buChar char="●"/>
              <a:defRPr lang="tr-TR" sz="20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8pPr>
            <a:lvl9pPr marL="3887999" lvl="8" indent="-216000" algn="l" rtl="0" hangingPunct="1">
              <a:lnSpc>
                <a:spcPct val="100000"/>
              </a:lnSpc>
              <a:spcBef>
                <a:spcPts val="283"/>
              </a:spcBef>
              <a:spcAft>
                <a:spcPts val="0"/>
              </a:spcAft>
              <a:buSzPct val="45000"/>
              <a:buFont typeface="StarSymbol"/>
              <a:buChar char="●"/>
              <a:defRPr lang="tr-TR" sz="2000" b="0" i="0" u="none" strike="noStrike" kern="1200" cap="none" spc="0" baseline="0">
                <a:ln>
                  <a:noFill/>
                </a:ln>
                <a:solidFill>
                  <a:srgbClr val="000000"/>
                </a:solidFill>
                <a:highlight>
                  <a:scrgbClr r="0" g="0" b="0">
                    <a:alpha val="0"/>
                  </a:scrgbClr>
                </a:highlight>
                <a:latin typeface="Calibri"/>
                <a:ea typeface="Microsoft YaHei" pitchFamily="2"/>
                <a:cs typeface="Arial" pitchFamily="2"/>
              </a:defRPr>
            </a:lvl9pPr>
          </a:lstStyle>
          <a:p>
            <a:pPr marL="261938" indent="-261938">
              <a:spcBef>
                <a:spcPts val="839"/>
              </a:spcBef>
              <a:buSzPct val="100000"/>
              <a:buFont typeface="Wingdings" panose="05000000000000000000" pitchFamily="2" charset="2"/>
              <a:buChar char="q"/>
              <a:tabLst>
                <a:tab pos="361950" algn="l"/>
              </a:tabLst>
            </a:pPr>
            <a:r>
              <a:rPr lang="tr-TR" sz="2400" dirty="0">
                <a:solidFill>
                  <a:schemeClr val="tx1"/>
                </a:solidFill>
                <a:latin typeface="+mn-lt"/>
                <a:cs typeface="Times New Roman" pitchFamily="18"/>
              </a:rPr>
              <a:t> Tüm hemofili hastalarında </a:t>
            </a:r>
            <a:r>
              <a:rPr lang="tr-TR" sz="2400" dirty="0">
                <a:solidFill>
                  <a:srgbClr val="FF0000"/>
                </a:solidFill>
                <a:latin typeface="+mn-lt"/>
                <a:cs typeface="Times New Roman" pitchFamily="18"/>
              </a:rPr>
              <a:t>en az yılda 1 kez</a:t>
            </a:r>
          </a:p>
          <a:p>
            <a:pPr marL="428625" indent="-342900">
              <a:spcBef>
                <a:spcPts val="839"/>
              </a:spcBef>
              <a:buSzPct val="100000"/>
              <a:buFont typeface="Wingdings" panose="05000000000000000000" pitchFamily="2" charset="2"/>
              <a:buChar char="q"/>
              <a:tabLst>
                <a:tab pos="361950" algn="l"/>
              </a:tabLst>
            </a:pPr>
            <a:r>
              <a:rPr lang="tr-TR" sz="2400" dirty="0">
                <a:solidFill>
                  <a:schemeClr val="tx1"/>
                </a:solidFill>
                <a:latin typeface="+mn-lt"/>
                <a:cs typeface="Times New Roman" pitchFamily="18"/>
              </a:rPr>
              <a:t>Ağır hemofili </a:t>
            </a:r>
            <a:r>
              <a:rPr lang="tr-TR" sz="2400" dirty="0" smtClean="0">
                <a:solidFill>
                  <a:schemeClr val="tx1"/>
                </a:solidFill>
                <a:latin typeface="+mn-lt"/>
                <a:cs typeface="Times New Roman" pitchFamily="18"/>
              </a:rPr>
              <a:t>PUP hastalarında risk </a:t>
            </a:r>
            <a:r>
              <a:rPr lang="tr-TR" sz="2400" dirty="0">
                <a:solidFill>
                  <a:schemeClr val="tx1"/>
                </a:solidFill>
                <a:latin typeface="+mn-lt"/>
                <a:cs typeface="Times New Roman" pitchFamily="18"/>
              </a:rPr>
              <a:t>yüksek olduğundan; </a:t>
            </a:r>
          </a:p>
          <a:p>
            <a:pPr marL="617537" indent="-342900">
              <a:spcBef>
                <a:spcPts val="839"/>
              </a:spcBef>
              <a:buSzPct val="70000"/>
              <a:tabLst>
                <a:tab pos="361950" algn="l"/>
              </a:tabLst>
            </a:pPr>
            <a:r>
              <a:rPr lang="tr-TR" sz="2400" dirty="0">
                <a:solidFill>
                  <a:schemeClr val="tx1"/>
                </a:solidFill>
                <a:latin typeface="+mn-lt"/>
                <a:cs typeface="Times New Roman" pitchFamily="18"/>
              </a:rPr>
              <a:t>İlk 20 </a:t>
            </a:r>
            <a:r>
              <a:rPr lang="tr-TR" sz="2400" dirty="0" smtClean="0">
                <a:solidFill>
                  <a:schemeClr val="tx1"/>
                </a:solidFill>
                <a:latin typeface="+mn-lt"/>
                <a:cs typeface="Times New Roman" pitchFamily="18"/>
              </a:rPr>
              <a:t>UG </a:t>
            </a:r>
            <a:r>
              <a:rPr lang="tr-TR" sz="2400" dirty="0">
                <a:solidFill>
                  <a:schemeClr val="tx1"/>
                </a:solidFill>
                <a:latin typeface="+mn-lt"/>
                <a:cs typeface="Times New Roman" pitchFamily="18"/>
              </a:rPr>
              <a:t>tamamlanana kadar her 5 UG sonrası </a:t>
            </a:r>
          </a:p>
          <a:p>
            <a:pPr marL="617537" indent="-342900">
              <a:spcBef>
                <a:spcPts val="839"/>
              </a:spcBef>
              <a:buSzPct val="70000"/>
              <a:tabLst>
                <a:tab pos="361950" algn="l"/>
              </a:tabLst>
            </a:pPr>
            <a:r>
              <a:rPr lang="tr-TR" sz="2400" dirty="0">
                <a:solidFill>
                  <a:schemeClr val="tx1"/>
                </a:solidFill>
                <a:latin typeface="+mn-lt"/>
                <a:cs typeface="Times New Roman" pitchFamily="18"/>
              </a:rPr>
              <a:t>İlk </a:t>
            </a:r>
            <a:r>
              <a:rPr lang="tr-TR" sz="2400" dirty="0" smtClean="0">
                <a:solidFill>
                  <a:schemeClr val="tx1"/>
                </a:solidFill>
                <a:latin typeface="+mn-lt"/>
                <a:cs typeface="Times New Roman" pitchFamily="18"/>
              </a:rPr>
              <a:t>20-50 UG arasında her </a:t>
            </a:r>
            <a:r>
              <a:rPr lang="tr-TR" sz="2400" dirty="0">
                <a:solidFill>
                  <a:schemeClr val="tx1"/>
                </a:solidFill>
                <a:latin typeface="+mn-lt"/>
                <a:cs typeface="Times New Roman" pitchFamily="18"/>
              </a:rPr>
              <a:t>10 UG sonrası </a:t>
            </a:r>
          </a:p>
          <a:p>
            <a:pPr marL="625475" indent="-263525">
              <a:spcBef>
                <a:spcPts val="839"/>
              </a:spcBef>
              <a:buSzPct val="70000"/>
              <a:tabLst>
                <a:tab pos="361950" algn="l"/>
              </a:tabLst>
            </a:pPr>
            <a:r>
              <a:rPr lang="tr-TR" sz="2400" dirty="0">
                <a:solidFill>
                  <a:schemeClr val="tx1"/>
                </a:solidFill>
                <a:latin typeface="+mn-lt"/>
                <a:cs typeface="Times New Roman" pitchFamily="18"/>
              </a:rPr>
              <a:t>İlk 50 </a:t>
            </a:r>
            <a:r>
              <a:rPr lang="tr-TR" sz="2400" dirty="0" smtClean="0">
                <a:solidFill>
                  <a:schemeClr val="tx1"/>
                </a:solidFill>
                <a:latin typeface="+mn-lt"/>
                <a:cs typeface="Times New Roman" pitchFamily="18"/>
              </a:rPr>
              <a:t>-150 </a:t>
            </a:r>
            <a:r>
              <a:rPr lang="tr-TR" sz="2400" dirty="0">
                <a:solidFill>
                  <a:schemeClr val="tx1"/>
                </a:solidFill>
                <a:latin typeface="+mn-lt"/>
                <a:cs typeface="Times New Roman" pitchFamily="18"/>
              </a:rPr>
              <a:t>UG ne kadar toplam 2 kez bakılması yeterlidir.</a:t>
            </a:r>
          </a:p>
          <a:p>
            <a:pPr marL="625475" indent="-263525">
              <a:spcBef>
                <a:spcPts val="839"/>
              </a:spcBef>
              <a:buSzPct val="70000"/>
              <a:tabLst>
                <a:tab pos="361950" algn="l"/>
              </a:tabLst>
            </a:pPr>
            <a:r>
              <a:rPr lang="tr-TR" sz="2400" dirty="0">
                <a:solidFill>
                  <a:schemeClr val="tx1"/>
                </a:solidFill>
                <a:latin typeface="+mn-lt"/>
                <a:cs typeface="Times New Roman" pitchFamily="18"/>
              </a:rPr>
              <a:t>İlk 150 UG sonrası inhibitör gelişmesi çok nadirdir. (yılda 1-2 kez)</a:t>
            </a:r>
          </a:p>
          <a:p>
            <a:pPr marL="342900" indent="-342900">
              <a:spcBef>
                <a:spcPts val="839"/>
              </a:spcBef>
              <a:buSzPct val="100000"/>
              <a:buFont typeface="Wingdings" panose="05000000000000000000" pitchFamily="2" charset="2"/>
              <a:buChar char="q"/>
              <a:tabLst>
                <a:tab pos="361950" algn="l"/>
              </a:tabLst>
            </a:pPr>
            <a:r>
              <a:rPr lang="tr-TR" sz="2400" dirty="0">
                <a:latin typeface="+mn-lt"/>
              </a:rPr>
              <a:t>Herhangi bir nedenle (ağır kanama, cerrahi ) </a:t>
            </a:r>
            <a:r>
              <a:rPr lang="tr-TR" sz="2400" dirty="0" smtClean="0">
                <a:latin typeface="+mn-lt"/>
              </a:rPr>
              <a:t>a</a:t>
            </a:r>
            <a:r>
              <a:rPr lang="tr-TR" sz="2400" dirty="0" smtClean="0">
                <a:solidFill>
                  <a:schemeClr val="tx1"/>
                </a:solidFill>
                <a:latin typeface="+mn-lt"/>
              </a:rPr>
              <a:t>rdışık </a:t>
            </a:r>
            <a:r>
              <a:rPr lang="tr-TR" dirty="0">
                <a:latin typeface="+mn-lt"/>
              </a:rPr>
              <a:t>≥</a:t>
            </a:r>
            <a:r>
              <a:rPr lang="tr-TR" sz="2400" dirty="0" smtClean="0">
                <a:solidFill>
                  <a:schemeClr val="tx1"/>
                </a:solidFill>
                <a:latin typeface="+mn-lt"/>
              </a:rPr>
              <a:t> 5 gün yoğun </a:t>
            </a:r>
            <a:r>
              <a:rPr lang="tr-TR" sz="2400" dirty="0">
                <a:solidFill>
                  <a:schemeClr val="tx1"/>
                </a:solidFill>
                <a:latin typeface="+mn-lt"/>
              </a:rPr>
              <a:t>faktör tedavisi alan tüm hastalarda  </a:t>
            </a:r>
            <a:r>
              <a:rPr lang="tr-TR" sz="2400" dirty="0" smtClean="0">
                <a:solidFill>
                  <a:srgbClr val="FF0000"/>
                </a:solidFill>
                <a:latin typeface="+mn-lt"/>
              </a:rPr>
              <a:t>4. haftada </a:t>
            </a:r>
            <a:r>
              <a:rPr lang="tr-TR" sz="2400" dirty="0" smtClean="0">
                <a:solidFill>
                  <a:schemeClr val="tx1"/>
                </a:solidFill>
                <a:latin typeface="+mn-lt"/>
              </a:rPr>
              <a:t>inhibitör </a:t>
            </a:r>
            <a:r>
              <a:rPr lang="tr-TR" sz="2400">
                <a:solidFill>
                  <a:schemeClr val="tx1"/>
                </a:solidFill>
                <a:latin typeface="+mn-lt"/>
              </a:rPr>
              <a:t>taraması </a:t>
            </a:r>
            <a:r>
              <a:rPr lang="tr-TR" sz="2400" smtClean="0">
                <a:solidFill>
                  <a:schemeClr val="tx1"/>
                </a:solidFill>
                <a:latin typeface="+mn-lt"/>
              </a:rPr>
              <a:t>yapılmalıdır. </a:t>
            </a:r>
            <a:endParaRPr lang="tr-TR" sz="2400" dirty="0" smtClean="0">
              <a:solidFill>
                <a:schemeClr val="tx1"/>
              </a:solidFill>
              <a:latin typeface="+mn-lt"/>
            </a:endParaRPr>
          </a:p>
          <a:p>
            <a:pPr marL="342900" indent="-342900">
              <a:spcBef>
                <a:spcPts val="839"/>
              </a:spcBef>
              <a:buSzPct val="100000"/>
              <a:buFont typeface="Wingdings" panose="05000000000000000000" pitchFamily="2" charset="2"/>
              <a:buChar char="q"/>
              <a:tabLst>
                <a:tab pos="361950" algn="l"/>
              </a:tabLst>
            </a:pPr>
            <a:r>
              <a:rPr lang="tr-TR" sz="2400" dirty="0">
                <a:solidFill>
                  <a:srgbClr val="FF0000"/>
                </a:solidFill>
                <a:latin typeface="+mn-lt"/>
                <a:cs typeface="Times New Roman" pitchFamily="18"/>
              </a:rPr>
              <a:t>Tüm</a:t>
            </a:r>
            <a:r>
              <a:rPr lang="tr-TR" sz="2400" dirty="0">
                <a:latin typeface="+mn-lt"/>
                <a:cs typeface="Times New Roman" pitchFamily="18"/>
              </a:rPr>
              <a:t> cerrahi girişimlerden (diş çekimi ve sünnet dahil) önce</a:t>
            </a:r>
          </a:p>
          <a:p>
            <a:pPr marL="342900" indent="-342900">
              <a:spcBef>
                <a:spcPts val="839"/>
              </a:spcBef>
              <a:buSzPct val="100000"/>
              <a:buFont typeface="Wingdings" panose="05000000000000000000" pitchFamily="2" charset="2"/>
              <a:buChar char="q"/>
              <a:tabLst>
                <a:tab pos="361950" algn="l"/>
              </a:tabLst>
            </a:pPr>
            <a:endParaRPr lang="tr-TR" sz="2400" dirty="0" smtClean="0">
              <a:solidFill>
                <a:schemeClr val="tx1"/>
              </a:solidFill>
              <a:latin typeface="+mn-lt"/>
            </a:endParaRPr>
          </a:p>
          <a:p>
            <a:pPr marL="342900" indent="-342900">
              <a:spcBef>
                <a:spcPts val="839"/>
              </a:spcBef>
              <a:buSzPct val="100000"/>
              <a:buFont typeface="Wingdings" panose="05000000000000000000" pitchFamily="2" charset="2"/>
              <a:buChar char="q"/>
              <a:tabLst>
                <a:tab pos="361950" algn="l"/>
              </a:tabLst>
            </a:pPr>
            <a:endParaRPr lang="tr-TR" sz="2400" dirty="0" smtClean="0">
              <a:latin typeface="+mj-lt"/>
            </a:endParaRPr>
          </a:p>
          <a:p>
            <a:pPr marL="361950" indent="0">
              <a:spcBef>
                <a:spcPts val="839"/>
              </a:spcBef>
              <a:buSzPct val="100000"/>
              <a:buFont typeface="Arial" pitchFamily="34"/>
              <a:buChar char="•"/>
              <a:tabLst>
                <a:tab pos="361950" algn="l"/>
              </a:tabLst>
            </a:pPr>
            <a:endParaRPr lang="tr-TR" sz="2400" dirty="0">
              <a:latin typeface="+mj-lt"/>
              <a:cs typeface="Times New Roman" pitchFamily="18"/>
            </a:endParaRPr>
          </a:p>
        </p:txBody>
      </p:sp>
      <p:sp>
        <p:nvSpPr>
          <p:cNvPr id="4" name="Dikdörtgen 3"/>
          <p:cNvSpPr/>
          <p:nvPr/>
        </p:nvSpPr>
        <p:spPr>
          <a:xfrm>
            <a:off x="361696" y="6376934"/>
            <a:ext cx="11830304" cy="377026"/>
          </a:xfrm>
          <a:prstGeom prst="rect">
            <a:avLst/>
          </a:prstGeom>
        </p:spPr>
        <p:txBody>
          <a:bodyPr wrap="square">
            <a:spAutoFit/>
          </a:bodyPr>
          <a:lstStyle/>
          <a:p>
            <a:r>
              <a:rPr lang="tr-TR" sz="800" dirty="0" err="1"/>
              <a:t>Srivastava</a:t>
            </a:r>
            <a:r>
              <a:rPr lang="tr-TR" sz="800" dirty="0"/>
              <a:t> A, </a:t>
            </a:r>
            <a:r>
              <a:rPr lang="tr-TR" sz="800" dirty="0" err="1"/>
              <a:t>Santagostino</a:t>
            </a:r>
            <a:r>
              <a:rPr lang="tr-TR" sz="800" dirty="0"/>
              <a:t> E, </a:t>
            </a:r>
            <a:r>
              <a:rPr lang="tr-TR" sz="800" dirty="0" err="1"/>
              <a:t>Dougall</a:t>
            </a:r>
            <a:r>
              <a:rPr lang="tr-TR" sz="800" dirty="0"/>
              <a:t> A, Kitchen S, </a:t>
            </a:r>
            <a:r>
              <a:rPr lang="tr-TR" sz="800" dirty="0" err="1"/>
              <a:t>Sutherland</a:t>
            </a:r>
            <a:r>
              <a:rPr lang="tr-TR" sz="800" dirty="0"/>
              <a:t> M, </a:t>
            </a:r>
            <a:r>
              <a:rPr lang="tr-TR" sz="800" dirty="0" err="1"/>
              <a:t>Pipe</a:t>
            </a:r>
            <a:r>
              <a:rPr lang="tr-TR" sz="800" dirty="0"/>
              <a:t> </a:t>
            </a:r>
            <a:r>
              <a:rPr lang="tr-TR" sz="800" dirty="0" err="1"/>
              <a:t>SW,Carcao</a:t>
            </a:r>
            <a:r>
              <a:rPr lang="tr-TR" sz="800" dirty="0"/>
              <a:t> M, </a:t>
            </a:r>
            <a:r>
              <a:rPr lang="tr-TR" sz="800" dirty="0" err="1"/>
              <a:t>Mahlangu</a:t>
            </a:r>
            <a:r>
              <a:rPr lang="tr-TR" sz="800" dirty="0"/>
              <a:t> J, </a:t>
            </a:r>
            <a:r>
              <a:rPr lang="tr-TR" sz="800" dirty="0" err="1"/>
              <a:t>Ragni</a:t>
            </a:r>
            <a:r>
              <a:rPr lang="tr-TR" sz="800" dirty="0"/>
              <a:t> MV, </a:t>
            </a:r>
            <a:r>
              <a:rPr lang="tr-TR" sz="800" dirty="0" err="1"/>
              <a:t>Windyga</a:t>
            </a:r>
            <a:r>
              <a:rPr lang="tr-TR" sz="800" dirty="0"/>
              <a:t> J, </a:t>
            </a:r>
            <a:r>
              <a:rPr lang="tr-TR" sz="800" dirty="0" err="1"/>
              <a:t>Llinás</a:t>
            </a:r>
            <a:r>
              <a:rPr lang="tr-TR" sz="800" dirty="0"/>
              <a:t> A, </a:t>
            </a:r>
            <a:r>
              <a:rPr lang="tr-TR" sz="800" dirty="0" err="1"/>
              <a:t>Goddard</a:t>
            </a:r>
            <a:r>
              <a:rPr lang="tr-TR" sz="800" dirty="0"/>
              <a:t> NJ, </a:t>
            </a:r>
            <a:r>
              <a:rPr lang="tr-TR" sz="800" dirty="0" err="1"/>
              <a:t>MohanR</a:t>
            </a:r>
            <a:r>
              <a:rPr lang="tr-TR" sz="800" dirty="0"/>
              <a:t>, </a:t>
            </a:r>
            <a:r>
              <a:rPr lang="tr-TR" sz="800" dirty="0" err="1"/>
              <a:t>Poonnoose</a:t>
            </a:r>
            <a:r>
              <a:rPr lang="tr-TR" sz="800" dirty="0"/>
              <a:t> PM, </a:t>
            </a:r>
            <a:r>
              <a:rPr lang="tr-TR" sz="800" dirty="0" err="1"/>
              <a:t>Feldman</a:t>
            </a:r>
            <a:r>
              <a:rPr lang="tr-TR" sz="800" dirty="0"/>
              <a:t> BM, </a:t>
            </a:r>
            <a:r>
              <a:rPr lang="tr-TR" sz="800" dirty="0" err="1"/>
              <a:t>Lewis</a:t>
            </a:r>
            <a:r>
              <a:rPr lang="tr-TR" sz="800" dirty="0"/>
              <a:t> SZ, </a:t>
            </a:r>
            <a:r>
              <a:rPr lang="tr-TR" sz="800" dirty="0" err="1"/>
              <a:t>van</a:t>
            </a:r>
            <a:r>
              <a:rPr lang="tr-TR" sz="800" dirty="0"/>
              <a:t> den </a:t>
            </a:r>
            <a:r>
              <a:rPr lang="tr-TR" sz="800" dirty="0" err="1"/>
              <a:t>Berg</a:t>
            </a:r>
            <a:r>
              <a:rPr lang="tr-TR" sz="800" dirty="0"/>
              <a:t> HM, Pierce GF,WFH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a:t>
            </a:r>
            <a:r>
              <a:rPr lang="tr-TR" sz="800" dirty="0" err="1"/>
              <a:t>panelists</a:t>
            </a:r>
            <a:r>
              <a:rPr lang="tr-TR" sz="800" dirty="0"/>
              <a:t> </a:t>
            </a:r>
            <a:r>
              <a:rPr lang="tr-TR" sz="800" dirty="0" err="1"/>
              <a:t>and</a:t>
            </a:r>
            <a:r>
              <a:rPr lang="tr-TR" sz="800" dirty="0"/>
              <a:t> </a:t>
            </a:r>
            <a:r>
              <a:rPr lang="tr-TR" sz="800" dirty="0" err="1"/>
              <a:t>coauthors</a:t>
            </a:r>
            <a:r>
              <a:rPr lang="tr-TR" sz="800" dirty="0"/>
              <a:t>. WFH </a:t>
            </a:r>
            <a:r>
              <a:rPr lang="tr-TR" sz="800" dirty="0" err="1"/>
              <a:t>Guidelines</a:t>
            </a:r>
            <a:r>
              <a:rPr lang="tr-TR" sz="800" dirty="0"/>
              <a:t> </a:t>
            </a:r>
            <a:r>
              <a:rPr lang="tr-TR" sz="800" dirty="0" err="1"/>
              <a:t>for</a:t>
            </a:r>
            <a:r>
              <a:rPr lang="tr-TR" sz="800" dirty="0"/>
              <a:t> </a:t>
            </a:r>
            <a:r>
              <a:rPr lang="tr-TR" sz="800" dirty="0" err="1"/>
              <a:t>the</a:t>
            </a:r>
            <a:r>
              <a:rPr lang="tr-TR" sz="800" dirty="0"/>
              <a:t> Management of </a:t>
            </a:r>
            <a:r>
              <a:rPr lang="tr-TR" sz="800" dirty="0" err="1"/>
              <a:t>Hemophilia</a:t>
            </a:r>
            <a:r>
              <a:rPr lang="tr-TR" sz="800" dirty="0"/>
              <a:t>, 3rd </a:t>
            </a:r>
            <a:r>
              <a:rPr lang="tr-TR" sz="800" dirty="0" err="1"/>
              <a:t>edition.Haemophilia</a:t>
            </a:r>
            <a:r>
              <a:rPr lang="tr-TR" sz="800" dirty="0"/>
              <a:t>. 2020;26(</a:t>
            </a:r>
            <a:r>
              <a:rPr lang="tr-TR" sz="800" dirty="0" err="1"/>
              <a:t>Suppl</a:t>
            </a:r>
            <a:r>
              <a:rPr lang="tr-TR" sz="800" dirty="0"/>
              <a:t> 6):</a:t>
            </a:r>
            <a:r>
              <a:rPr lang="tr-TR" sz="800" dirty="0" smtClean="0"/>
              <a:t>1-158. </a:t>
            </a:r>
            <a:r>
              <a:rPr lang="tr-TR" sz="1050" dirty="0" smtClean="0"/>
              <a:t>Türk </a:t>
            </a:r>
            <a:r>
              <a:rPr lang="tr-TR" sz="1050" dirty="0"/>
              <a:t>Hematoloji Derneği, Ulusal Hemofili Tanı ve Tedavi Kılavuzu </a:t>
            </a:r>
            <a:r>
              <a:rPr lang="tr-TR" sz="1050" dirty="0" smtClean="0"/>
              <a:t>2021.</a:t>
            </a:r>
            <a:endParaRPr lang="tr-TR" sz="1050" dirty="0"/>
          </a:p>
        </p:txBody>
      </p:sp>
    </p:spTree>
    <p:extLst>
      <p:ext uri="{BB962C8B-B14F-4D97-AF65-F5344CB8AC3E}">
        <p14:creationId xmlns:p14="http://schemas.microsoft.com/office/powerpoint/2010/main" val="66090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Sonuç</a:t>
            </a:r>
          </a:p>
        </p:txBody>
      </p:sp>
      <p:sp>
        <p:nvSpPr>
          <p:cNvPr id="3" name="İçerik Yer Tutucusu 2"/>
          <p:cNvSpPr>
            <a:spLocks noGrp="1"/>
          </p:cNvSpPr>
          <p:nvPr>
            <p:ph sz="quarter" idx="1"/>
          </p:nvPr>
        </p:nvSpPr>
        <p:spPr>
          <a:xfrm>
            <a:off x="402336" y="1527047"/>
            <a:ext cx="11338560" cy="5195485"/>
          </a:xfrm>
        </p:spPr>
        <p:txBody>
          <a:bodyPr>
            <a:normAutofit lnSpcReduction="10000"/>
          </a:bodyPr>
          <a:lstStyle/>
          <a:p>
            <a:r>
              <a:rPr lang="en-US" dirty="0" err="1"/>
              <a:t>İnhibitör</a:t>
            </a:r>
            <a:r>
              <a:rPr lang="en-US" dirty="0"/>
              <a:t> </a:t>
            </a:r>
            <a:r>
              <a:rPr lang="en-US" dirty="0" err="1"/>
              <a:t>gelişimi</a:t>
            </a:r>
            <a:r>
              <a:rPr lang="en-US" dirty="0"/>
              <a:t> </a:t>
            </a:r>
            <a:r>
              <a:rPr lang="en-US" dirty="0" err="1"/>
              <a:t>multifaktöriyel</a:t>
            </a:r>
            <a:r>
              <a:rPr lang="en-US" dirty="0"/>
              <a:t> → </a:t>
            </a:r>
            <a:r>
              <a:rPr lang="en-US" b="1" dirty="0" err="1"/>
              <a:t>genetik</a:t>
            </a:r>
            <a:r>
              <a:rPr lang="en-US" b="1" dirty="0"/>
              <a:t>, </a:t>
            </a:r>
            <a:r>
              <a:rPr lang="en-US" b="1" dirty="0" err="1"/>
              <a:t>immün</a:t>
            </a:r>
            <a:r>
              <a:rPr lang="en-US" b="1" dirty="0"/>
              <a:t>, </a:t>
            </a:r>
            <a:r>
              <a:rPr lang="en-US" b="1" dirty="0" err="1"/>
              <a:t>çevresel</a:t>
            </a:r>
            <a:r>
              <a:rPr lang="en-US" b="1" dirty="0"/>
              <a:t> </a:t>
            </a:r>
            <a:r>
              <a:rPr lang="en-US" dirty="0" err="1" smtClean="0"/>
              <a:t>etkiler</a:t>
            </a:r>
            <a:r>
              <a:rPr lang="tr-TR" dirty="0" smtClean="0"/>
              <a:t> vardır.</a:t>
            </a:r>
            <a:endParaRPr lang="en-US" dirty="0"/>
          </a:p>
          <a:p>
            <a:r>
              <a:rPr lang="tr-TR" b="1" dirty="0" smtClean="0"/>
              <a:t>Akut kanama tedavisinde BPA (</a:t>
            </a:r>
            <a:r>
              <a:rPr lang="tr-TR" b="1" dirty="0" err="1" smtClean="0"/>
              <a:t>aPCC</a:t>
            </a:r>
            <a:r>
              <a:rPr lang="tr-TR" b="1" dirty="0" smtClean="0"/>
              <a:t> ve </a:t>
            </a:r>
            <a:r>
              <a:rPr lang="tr-TR" b="1" dirty="0" err="1" smtClean="0"/>
              <a:t>rFVIIa</a:t>
            </a:r>
            <a:r>
              <a:rPr lang="tr-TR" b="1" dirty="0" smtClean="0"/>
              <a:t>) ile etkinlik </a:t>
            </a:r>
            <a:r>
              <a:rPr lang="tr-TR" b="1" dirty="0" smtClean="0">
                <a:latin typeface="Calibri" panose="020F0502020204030204" pitchFamily="34" charset="0"/>
                <a:cs typeface="Calibri" panose="020F0502020204030204" pitchFamily="34" charset="0"/>
              </a:rPr>
              <a:t>~</a:t>
            </a:r>
            <a:r>
              <a:rPr lang="tr-TR" b="1" dirty="0" smtClean="0"/>
              <a:t> %90.</a:t>
            </a:r>
            <a:endParaRPr lang="tr-TR" dirty="0"/>
          </a:p>
          <a:p>
            <a:r>
              <a:rPr lang="tr-TR" b="1" dirty="0"/>
              <a:t>BPA </a:t>
            </a:r>
            <a:r>
              <a:rPr lang="tr-TR" dirty="0"/>
              <a:t>ile</a:t>
            </a:r>
            <a:r>
              <a:rPr lang="tr-TR" b="1" dirty="0"/>
              <a:t> </a:t>
            </a:r>
            <a:r>
              <a:rPr lang="tr-TR" dirty="0" err="1" smtClean="0"/>
              <a:t>yanıtsızlık</a:t>
            </a:r>
            <a:r>
              <a:rPr lang="tr-TR" dirty="0" smtClean="0"/>
              <a:t> durumunda 3’er saat arayla ardışık tedavi önerilmektedir.</a:t>
            </a:r>
            <a:endParaRPr lang="tr-TR" dirty="0"/>
          </a:p>
          <a:p>
            <a:r>
              <a:rPr lang="tr-TR" dirty="0" err="1" smtClean="0"/>
              <a:t>Profilaksi</a:t>
            </a:r>
            <a:r>
              <a:rPr lang="tr-TR" dirty="0" smtClean="0"/>
              <a:t> tedavisinde </a:t>
            </a:r>
            <a:r>
              <a:rPr lang="tr-TR" dirty="0" err="1" smtClean="0"/>
              <a:t>emicizumab</a:t>
            </a:r>
            <a:r>
              <a:rPr lang="tr-TR" dirty="0" smtClean="0"/>
              <a:t> </a:t>
            </a:r>
            <a:r>
              <a:rPr lang="tr-TR" dirty="0"/>
              <a:t>ülkemizde </a:t>
            </a:r>
            <a:r>
              <a:rPr lang="tr-TR" dirty="0" smtClean="0"/>
              <a:t>geri </a:t>
            </a:r>
            <a:r>
              <a:rPr lang="tr-TR" dirty="0"/>
              <a:t>ödeme almıştır ve </a:t>
            </a:r>
            <a:r>
              <a:rPr lang="tr-TR" dirty="0" err="1"/>
              <a:t>BPA’ya</a:t>
            </a:r>
            <a:r>
              <a:rPr lang="tr-TR" dirty="0"/>
              <a:t> göre </a:t>
            </a:r>
            <a:r>
              <a:rPr lang="tr-TR" b="1" dirty="0"/>
              <a:t>etkinlik ve yaşam kalitesi açısından daha avantajlıdır.</a:t>
            </a:r>
            <a:endParaRPr lang="tr-TR" dirty="0"/>
          </a:p>
          <a:p>
            <a:r>
              <a:rPr lang="tr-TR" b="1" dirty="0"/>
              <a:t>Bireyselleştirilmiş </a:t>
            </a:r>
            <a:r>
              <a:rPr lang="tr-TR" b="1" dirty="0" smtClean="0"/>
              <a:t>yaklaşım</a:t>
            </a:r>
            <a:r>
              <a:rPr lang="tr-TR" dirty="0" smtClean="0"/>
              <a:t> ve </a:t>
            </a:r>
            <a:r>
              <a:rPr lang="tr-TR" b="1" dirty="0" smtClean="0"/>
              <a:t>düzenli inhibitör tarama </a:t>
            </a:r>
            <a:r>
              <a:rPr lang="tr-TR" dirty="0"/>
              <a:t>hem klinik sonuçları hem de yaşam kalitesini maksimize etmenin anahtarıdır</a:t>
            </a:r>
            <a:r>
              <a:rPr lang="tr-TR" dirty="0" smtClean="0"/>
              <a:t>.</a:t>
            </a:r>
            <a:endParaRPr lang="tr-TR" dirty="0"/>
          </a:p>
        </p:txBody>
      </p:sp>
    </p:spTree>
    <p:extLst>
      <p:ext uri="{BB962C8B-B14F-4D97-AF65-F5344CB8AC3E}">
        <p14:creationId xmlns:p14="http://schemas.microsoft.com/office/powerpoint/2010/main" val="1680707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6C9A-2A57-5E5A-BD06-CC8FD7852D8C}"/>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0C833CCF-1CC4-01E5-F940-AC66851B5FCC}"/>
              </a:ext>
            </a:extLst>
          </p:cNvPr>
          <p:cNvSpPr>
            <a:spLocks noGrp="1"/>
          </p:cNvSpPr>
          <p:nvPr>
            <p:ph idx="1"/>
          </p:nvPr>
        </p:nvSpPr>
        <p:spPr/>
        <p:txBody>
          <a:bodyPr/>
          <a:lstStyle/>
          <a:p>
            <a:endParaRPr lang="en-TR" dirty="0"/>
          </a:p>
        </p:txBody>
      </p:sp>
      <p:pic>
        <p:nvPicPr>
          <p:cNvPr id="1030" name="Picture 6" descr="Görsel üretildi">
            <a:extLst>
              <a:ext uri="{FF2B5EF4-FFF2-40B4-BE49-F238E27FC236}">
                <a16:creationId xmlns:a16="http://schemas.microsoft.com/office/drawing/2014/main" id="{54A62874-2007-B4B0-E9D9-315313D165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245"/>
          <a:stretch/>
        </p:blipFill>
        <p:spPr bwMode="auto">
          <a:xfrm>
            <a:off x="285750" y="-1"/>
            <a:ext cx="5810249" cy="68638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örsel üretildi">
            <a:extLst>
              <a:ext uri="{FF2B5EF4-FFF2-40B4-BE49-F238E27FC236}">
                <a16:creationId xmlns:a16="http://schemas.microsoft.com/office/drawing/2014/main" id="{276712E2-ABF9-2214-36A7-DACF1828B6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245"/>
          <a:stretch/>
        </p:blipFill>
        <p:spPr bwMode="auto">
          <a:xfrm>
            <a:off x="6095999" y="-1"/>
            <a:ext cx="5810249" cy="686384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1830378-0028-4DFE-E220-7C26A3171EFF}"/>
              </a:ext>
            </a:extLst>
          </p:cNvPr>
          <p:cNvSpPr>
            <a:spLocks noGrp="1"/>
          </p:cNvSpPr>
          <p:nvPr>
            <p:ph type="sldNum" sz="quarter" idx="12"/>
          </p:nvPr>
        </p:nvSpPr>
        <p:spPr/>
        <p:txBody>
          <a:bodyPr/>
          <a:lstStyle/>
          <a:p>
            <a:fld id="{963A15B2-3982-446E-924F-B23B50D9A0F4}" type="slidenum">
              <a:rPr lang="tr-TR" smtClean="0"/>
              <a:t>32</a:t>
            </a:fld>
            <a:endParaRPr lang="tr-TR" dirty="0"/>
          </a:p>
        </p:txBody>
      </p:sp>
      <p:sp>
        <p:nvSpPr>
          <p:cNvPr id="8" name="Unvan 1"/>
          <p:cNvSpPr txBox="1">
            <a:spLocks/>
          </p:cNvSpPr>
          <p:nvPr/>
        </p:nvSpPr>
        <p:spPr>
          <a:xfrm>
            <a:off x="236984" y="6099048"/>
            <a:ext cx="113792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sz="3200" dirty="0" smtClean="0">
                <a:solidFill>
                  <a:schemeClr val="tx1"/>
                </a:solidFill>
              </a:rPr>
              <a:t>Teşekkürler</a:t>
            </a:r>
            <a:endParaRPr lang="tr-TR" sz="3200" dirty="0">
              <a:solidFill>
                <a:schemeClr val="tx1"/>
              </a:solidFill>
            </a:endParaRPr>
          </a:p>
        </p:txBody>
      </p:sp>
    </p:spTree>
    <p:extLst>
      <p:ext uri="{BB962C8B-B14F-4D97-AF65-F5344CB8AC3E}">
        <p14:creationId xmlns:p14="http://schemas.microsoft.com/office/powerpoint/2010/main" val="4190625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402336" y="228600"/>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smtClean="0"/>
              <a:t>Giriş, inhibitör nedir? </a:t>
            </a:r>
            <a:endParaRPr lang="tr-TR" dirty="0"/>
          </a:p>
        </p:txBody>
      </p:sp>
      <p:sp>
        <p:nvSpPr>
          <p:cNvPr id="3" name="İçerik Yer Tutucusu 2"/>
          <p:cNvSpPr txBox="1">
            <a:spLocks/>
          </p:cNvSpPr>
          <p:nvPr/>
        </p:nvSpPr>
        <p:spPr>
          <a:xfrm>
            <a:off x="567267" y="1131358"/>
            <a:ext cx="6839857" cy="3406775"/>
          </a:xfrm>
          <a:prstGeom prst="rect">
            <a:avLst/>
          </a:prstGeom>
          <a:solidFill>
            <a:schemeClr val="accent2">
              <a:lumMod val="20000"/>
              <a:lumOff val="80000"/>
            </a:schemeClr>
          </a:solidFill>
          <a:ln>
            <a:solidFill>
              <a:schemeClr val="accent2">
                <a:lumMod val="50000"/>
              </a:schemeClr>
            </a:solidFill>
          </a:ln>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tr-TR" dirty="0" smtClean="0"/>
              <a:t>FVIII/</a:t>
            </a:r>
            <a:r>
              <a:rPr lang="tr-TR" dirty="0" err="1" smtClean="0"/>
              <a:t>FIX'e</a:t>
            </a:r>
            <a:r>
              <a:rPr lang="tr-TR" dirty="0" smtClean="0"/>
              <a:t> karşı gelişen </a:t>
            </a:r>
            <a:r>
              <a:rPr lang="tr-TR" dirty="0" err="1" smtClean="0"/>
              <a:t>nötralizan</a:t>
            </a:r>
            <a:r>
              <a:rPr lang="tr-TR" dirty="0" smtClean="0"/>
              <a:t> </a:t>
            </a:r>
            <a:r>
              <a:rPr lang="tr-TR" dirty="0" err="1" smtClean="0"/>
              <a:t>IgG</a:t>
            </a:r>
            <a:r>
              <a:rPr lang="tr-TR" dirty="0" smtClean="0"/>
              <a:t> (</a:t>
            </a:r>
            <a:r>
              <a:rPr lang="tr-TR" b="1" dirty="0" smtClean="0">
                <a:solidFill>
                  <a:srgbClr val="FF0000"/>
                </a:solidFill>
              </a:rPr>
              <a:t>IgG4</a:t>
            </a:r>
            <a:r>
              <a:rPr lang="tr-TR" dirty="0" smtClean="0"/>
              <a:t>) antikorlar</a:t>
            </a:r>
          </a:p>
          <a:p>
            <a:pPr lvl="1"/>
            <a:r>
              <a:rPr lang="tr-TR" dirty="0" err="1" smtClean="0"/>
              <a:t>FVIII’de</a:t>
            </a:r>
            <a:r>
              <a:rPr lang="tr-TR" dirty="0" smtClean="0"/>
              <a:t> </a:t>
            </a:r>
            <a:r>
              <a:rPr lang="tr-TR" b="1" dirty="0" smtClean="0">
                <a:solidFill>
                  <a:srgbClr val="FF0000"/>
                </a:solidFill>
              </a:rPr>
              <a:t>C2 (en sık)</a:t>
            </a:r>
            <a:r>
              <a:rPr lang="tr-TR" dirty="0" smtClean="0"/>
              <a:t>, A2 ve A3 bölgeleri</a:t>
            </a:r>
          </a:p>
          <a:p>
            <a:pPr marL="274320" lvl="1" indent="0">
              <a:buNone/>
            </a:pPr>
            <a:endParaRPr lang="tr-TR" dirty="0"/>
          </a:p>
          <a:p>
            <a:pPr marL="274320" lvl="1" indent="0">
              <a:buNone/>
            </a:pPr>
            <a:endParaRPr lang="tr-TR" dirty="0" smtClean="0"/>
          </a:p>
          <a:p>
            <a:pPr lvl="1">
              <a:buFont typeface="Arial" panose="020B0604020202020204" pitchFamily="34" charset="0"/>
              <a:buChar char="•"/>
            </a:pPr>
            <a:r>
              <a:rPr lang="tr-TR" sz="2400" b="1" dirty="0" err="1"/>
              <a:t>Allo-antk</a:t>
            </a:r>
            <a:r>
              <a:rPr lang="tr-TR" sz="2400" b="1" dirty="0"/>
              <a:t> (</a:t>
            </a:r>
            <a:r>
              <a:rPr lang="tr-TR" sz="2400" b="1" dirty="0" err="1"/>
              <a:t>inh</a:t>
            </a:r>
            <a:r>
              <a:rPr lang="tr-TR" sz="2400" b="1" dirty="0"/>
              <a:t>) </a:t>
            </a:r>
            <a:r>
              <a:rPr lang="tr-TR" sz="2400" b="1" dirty="0">
                <a:sym typeface="Wingdings" panose="05000000000000000000" pitchFamily="2" charset="2"/>
              </a:rPr>
              <a:t> </a:t>
            </a:r>
            <a:r>
              <a:rPr lang="tr-TR" sz="2400" dirty="0"/>
              <a:t>FVIII/FIX in direk </a:t>
            </a:r>
            <a:r>
              <a:rPr lang="tr-TR" sz="2400" dirty="0" err="1"/>
              <a:t>proteolizine</a:t>
            </a:r>
            <a:r>
              <a:rPr lang="tr-TR" sz="2400" dirty="0"/>
              <a:t> neden </a:t>
            </a:r>
            <a:r>
              <a:rPr lang="tr-TR" sz="2400" dirty="0" smtClean="0"/>
              <a:t>olur.</a:t>
            </a:r>
            <a:endParaRPr lang="tr-TR" sz="2400" dirty="0"/>
          </a:p>
        </p:txBody>
      </p:sp>
      <p:pic>
        <p:nvPicPr>
          <p:cNvPr id="4" name="Picture 2" descr="Image">
            <a:extLst>
              <a:ext uri="{FF2B5EF4-FFF2-40B4-BE49-F238E27FC236}">
                <a16:creationId xmlns:a16="http://schemas.microsoft.com/office/drawing/2014/main" id="{01C84A9C-2107-66E7-7905-2A3CEC37C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638" b="61905"/>
          <a:stretch/>
        </p:blipFill>
        <p:spPr bwMode="auto">
          <a:xfrm>
            <a:off x="7565996" y="1131358"/>
            <a:ext cx="4361844" cy="3406775"/>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567267" y="4681939"/>
            <a:ext cx="11360573" cy="1668061"/>
          </a:xfrm>
          <a:prstGeom prst="rect">
            <a:avLst/>
          </a:prstGeom>
          <a:solidFill>
            <a:schemeClr val="accent2">
              <a:lumMod val="20000"/>
              <a:lumOff val="80000"/>
            </a:schemeClr>
          </a:solidFill>
          <a:ln>
            <a:solidFill>
              <a:schemeClr val="accent2">
                <a:lumMod val="50000"/>
              </a:schemeClr>
            </a:solidFill>
          </a:ln>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tr-TR" dirty="0" smtClean="0"/>
              <a:t>FVIII C2 </a:t>
            </a:r>
            <a:r>
              <a:rPr lang="tr-TR" dirty="0"/>
              <a:t>domainine bağlanarak </a:t>
            </a:r>
            <a:r>
              <a:rPr lang="tr-TR" dirty="0" err="1"/>
              <a:t>vWF</a:t>
            </a:r>
            <a:r>
              <a:rPr lang="tr-TR" dirty="0"/>
              <a:t> e bağlanmasını </a:t>
            </a:r>
            <a:r>
              <a:rPr lang="tr-TR" dirty="0" smtClean="0"/>
              <a:t>engeller.</a:t>
            </a:r>
            <a:endParaRPr lang="tr-TR" dirty="0"/>
          </a:p>
          <a:p>
            <a:r>
              <a:rPr lang="tr-TR" dirty="0" err="1"/>
              <a:t>Tenaz</a:t>
            </a:r>
            <a:r>
              <a:rPr lang="tr-TR" dirty="0"/>
              <a:t> kompleks oluşumunu </a:t>
            </a:r>
            <a:r>
              <a:rPr lang="tr-TR" dirty="0" smtClean="0"/>
              <a:t> ve aktivitesini engeller </a:t>
            </a:r>
            <a:r>
              <a:rPr lang="tr-TR" dirty="0" smtClean="0">
                <a:sym typeface="Wingdings" panose="05000000000000000000" pitchFamily="2" charset="2"/>
              </a:rPr>
              <a:t> </a:t>
            </a:r>
            <a:r>
              <a:rPr lang="tr-TR" dirty="0" err="1" smtClean="0">
                <a:sym typeface="Wingdings" panose="05000000000000000000" pitchFamily="2" charset="2"/>
              </a:rPr>
              <a:t>trombin</a:t>
            </a:r>
            <a:r>
              <a:rPr lang="tr-TR" dirty="0" smtClean="0">
                <a:sym typeface="Wingdings" panose="05000000000000000000" pitchFamily="2" charset="2"/>
              </a:rPr>
              <a:t> oluşamaz.</a:t>
            </a:r>
            <a:endParaRPr lang="tr-TR" dirty="0"/>
          </a:p>
        </p:txBody>
      </p:sp>
    </p:spTree>
    <p:extLst>
      <p:ext uri="{BB962C8B-B14F-4D97-AF65-F5344CB8AC3E}">
        <p14:creationId xmlns:p14="http://schemas.microsoft.com/office/powerpoint/2010/main" val="31297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İnhibitör kavramları</a:t>
            </a:r>
            <a:endParaRPr lang="tr-TR" dirty="0"/>
          </a:p>
        </p:txBody>
      </p:sp>
      <p:sp>
        <p:nvSpPr>
          <p:cNvPr id="3" name="İçerik Yer Tutucusu 2"/>
          <p:cNvSpPr>
            <a:spLocks noGrp="1"/>
          </p:cNvSpPr>
          <p:nvPr>
            <p:ph sz="quarter" idx="1"/>
          </p:nvPr>
        </p:nvSpPr>
        <p:spPr/>
        <p:txBody>
          <a:bodyPr>
            <a:normAutofit fontScale="92500" lnSpcReduction="10000"/>
          </a:bodyPr>
          <a:lstStyle/>
          <a:p>
            <a:pPr marL="85725" indent="0">
              <a:buNone/>
            </a:pPr>
            <a:r>
              <a:rPr lang="tr-TR" dirty="0" err="1"/>
              <a:t>Nijmegen</a:t>
            </a:r>
            <a:r>
              <a:rPr lang="tr-TR" dirty="0"/>
              <a:t> </a:t>
            </a:r>
            <a:r>
              <a:rPr lang="tr-TR" dirty="0" err="1"/>
              <a:t>Bethesda</a:t>
            </a:r>
            <a:r>
              <a:rPr lang="tr-TR" dirty="0"/>
              <a:t> testi kullanılır</a:t>
            </a:r>
            <a:r>
              <a:rPr lang="tr-TR" dirty="0" smtClean="0"/>
              <a:t>.</a:t>
            </a:r>
          </a:p>
          <a:p>
            <a:pPr marL="600075" indent="-514350">
              <a:buFont typeface="Arial" panose="020B0604020202020204" pitchFamily="34" charset="0"/>
              <a:buChar char="•"/>
            </a:pPr>
            <a:r>
              <a:rPr lang="tr-TR" dirty="0" smtClean="0"/>
              <a:t>Negatif             </a:t>
            </a:r>
            <a:r>
              <a:rPr lang="tr-TR" dirty="0"/>
              <a:t>&lt; 0.6 BU/</a:t>
            </a:r>
            <a:r>
              <a:rPr lang="tr-TR" dirty="0" err="1"/>
              <a:t>mL</a:t>
            </a:r>
            <a:r>
              <a:rPr lang="tr-TR" dirty="0"/>
              <a:t>  (HB için </a:t>
            </a:r>
            <a:r>
              <a:rPr lang="tr-TR" dirty="0" smtClean="0"/>
              <a:t>0.3)</a:t>
            </a:r>
          </a:p>
          <a:p>
            <a:pPr marL="600075" indent="-514350">
              <a:buFont typeface="Arial" panose="020B0604020202020204" pitchFamily="34" charset="0"/>
              <a:buChar char="•"/>
            </a:pPr>
            <a:r>
              <a:rPr lang="tr-TR" dirty="0" smtClean="0"/>
              <a:t>Düşük </a:t>
            </a:r>
            <a:r>
              <a:rPr lang="tr-TR" dirty="0" err="1"/>
              <a:t>titreli</a:t>
            </a:r>
            <a:r>
              <a:rPr lang="tr-TR" dirty="0"/>
              <a:t>     0.6-5 </a:t>
            </a:r>
            <a:r>
              <a:rPr lang="tr-TR" dirty="0" smtClean="0"/>
              <a:t>BU/</a:t>
            </a:r>
            <a:r>
              <a:rPr lang="tr-TR" dirty="0" err="1" smtClean="0"/>
              <a:t>mL</a:t>
            </a:r>
            <a:endParaRPr lang="tr-TR" dirty="0" smtClean="0"/>
          </a:p>
          <a:p>
            <a:pPr marL="600075" indent="-514350">
              <a:buFont typeface="Arial" panose="020B0604020202020204" pitchFamily="34" charset="0"/>
              <a:buChar char="•"/>
            </a:pPr>
            <a:r>
              <a:rPr lang="tr-TR" dirty="0" smtClean="0"/>
              <a:t>Yüksek </a:t>
            </a:r>
            <a:r>
              <a:rPr lang="tr-TR" dirty="0" err="1"/>
              <a:t>titreli</a:t>
            </a:r>
            <a:r>
              <a:rPr lang="tr-TR" dirty="0"/>
              <a:t>    &gt; 5 </a:t>
            </a:r>
            <a:r>
              <a:rPr lang="tr-TR" dirty="0" smtClean="0"/>
              <a:t>BU/</a:t>
            </a:r>
            <a:r>
              <a:rPr lang="tr-TR" dirty="0" err="1" smtClean="0"/>
              <a:t>mL</a:t>
            </a:r>
            <a:endParaRPr lang="tr-TR" dirty="0" smtClean="0"/>
          </a:p>
          <a:p>
            <a:pPr marL="600075" indent="-514350">
              <a:buFont typeface="Arial" panose="020B0604020202020204" pitchFamily="34" charset="0"/>
              <a:buChar char="•"/>
            </a:pPr>
            <a:endParaRPr lang="tr-TR" dirty="0"/>
          </a:p>
          <a:p>
            <a:r>
              <a:rPr lang="tr-TR" b="1" dirty="0" smtClean="0"/>
              <a:t>Geçici</a:t>
            </a:r>
            <a:r>
              <a:rPr lang="tr-TR" b="1" dirty="0"/>
              <a:t>: </a:t>
            </a:r>
            <a:r>
              <a:rPr lang="tr-TR" dirty="0"/>
              <a:t>kendiliğinden </a:t>
            </a:r>
            <a:r>
              <a:rPr lang="tr-TR" dirty="0" smtClean="0"/>
              <a:t>kaybolabilir.</a:t>
            </a:r>
            <a:endParaRPr lang="tr-TR" dirty="0"/>
          </a:p>
          <a:p>
            <a:r>
              <a:rPr lang="tr-TR" b="1" dirty="0" err="1"/>
              <a:t>Persistan</a:t>
            </a:r>
            <a:r>
              <a:rPr lang="tr-TR" b="1" dirty="0"/>
              <a:t>: </a:t>
            </a:r>
            <a:r>
              <a:rPr lang="tr-TR" dirty="0"/>
              <a:t>≥6 ay devam eder, ITI </a:t>
            </a:r>
            <a:r>
              <a:rPr lang="tr-TR" dirty="0" smtClean="0"/>
              <a:t>gerekir.</a:t>
            </a:r>
          </a:p>
          <a:p>
            <a:r>
              <a:rPr lang="tr-TR" b="1" dirty="0"/>
              <a:t>Düşük yanıtlı: </a:t>
            </a:r>
            <a:r>
              <a:rPr lang="tr-TR" dirty="0" smtClean="0"/>
              <a:t>faktör </a:t>
            </a:r>
            <a:r>
              <a:rPr lang="tr-TR" dirty="0" err="1" smtClean="0"/>
              <a:t>replasmanına</a:t>
            </a:r>
            <a:r>
              <a:rPr lang="tr-TR" dirty="0" smtClean="0"/>
              <a:t> </a:t>
            </a:r>
            <a:r>
              <a:rPr lang="tr-TR" dirty="0"/>
              <a:t>rağmen inhibitör </a:t>
            </a:r>
            <a:r>
              <a:rPr lang="tr-TR" dirty="0" err="1" smtClean="0"/>
              <a:t>titresinin</a:t>
            </a:r>
            <a:r>
              <a:rPr lang="tr-TR" dirty="0" smtClean="0"/>
              <a:t> sürekli </a:t>
            </a:r>
            <a:r>
              <a:rPr lang="tr-TR" dirty="0"/>
              <a:t>5 BU/</a:t>
            </a:r>
            <a:r>
              <a:rPr lang="tr-TR" dirty="0" err="1"/>
              <a:t>mL</a:t>
            </a:r>
            <a:r>
              <a:rPr lang="tr-TR" dirty="0"/>
              <a:t> altında olması, </a:t>
            </a:r>
            <a:r>
              <a:rPr lang="tr-TR" dirty="0" smtClean="0"/>
              <a:t>yükselmemesi.</a:t>
            </a:r>
          </a:p>
          <a:p>
            <a:r>
              <a:rPr lang="tr-TR" b="1" dirty="0"/>
              <a:t>Yüksek yanıtlı: </a:t>
            </a:r>
            <a:r>
              <a:rPr lang="tr-TR" dirty="0" smtClean="0"/>
              <a:t>faktör </a:t>
            </a:r>
            <a:r>
              <a:rPr lang="tr-TR" dirty="0" err="1" smtClean="0"/>
              <a:t>replasmanından</a:t>
            </a:r>
            <a:r>
              <a:rPr lang="tr-TR" dirty="0" smtClean="0"/>
              <a:t> genellikle </a:t>
            </a:r>
            <a:r>
              <a:rPr lang="tr-TR" dirty="0"/>
              <a:t>3-5 gün sonra </a:t>
            </a:r>
            <a:r>
              <a:rPr lang="tr-TR" dirty="0" err="1"/>
              <a:t>anamnestik</a:t>
            </a:r>
            <a:r>
              <a:rPr lang="tr-TR" dirty="0"/>
              <a:t> cevaba bağlı olarak tekrar 5BU/</a:t>
            </a:r>
            <a:r>
              <a:rPr lang="tr-TR" dirty="0" err="1"/>
              <a:t>mL’nin</a:t>
            </a:r>
            <a:r>
              <a:rPr lang="tr-TR" dirty="0"/>
              <a:t> üzerine </a:t>
            </a:r>
            <a:r>
              <a:rPr lang="tr-TR" dirty="0" smtClean="0"/>
              <a:t>çıkması.</a:t>
            </a:r>
            <a:endParaRPr lang="tr-TR" dirty="0"/>
          </a:p>
          <a:p>
            <a:pPr marL="600075" indent="-514350">
              <a:buFont typeface="Arial" panose="020B0604020202020204" pitchFamily="34" charset="0"/>
              <a:buChar char="•"/>
            </a:pPr>
            <a:endParaRPr lang="tr-TR" dirty="0" smtClean="0"/>
          </a:p>
          <a:p>
            <a:pPr marL="600075" indent="-514350">
              <a:buFont typeface="Arial" panose="020B0604020202020204" pitchFamily="34" charset="0"/>
              <a:buChar char="•"/>
            </a:pPr>
            <a:endParaRPr lang="tr-TR" dirty="0"/>
          </a:p>
          <a:p>
            <a:pPr marL="600075" indent="-514350">
              <a:buFont typeface="Arial" panose="020B0604020202020204" pitchFamily="34" charset="0"/>
              <a:buChar char="•"/>
            </a:pPr>
            <a:endParaRPr lang="tr-TR" dirty="0"/>
          </a:p>
          <a:p>
            <a:endParaRPr lang="tr-TR" dirty="0"/>
          </a:p>
        </p:txBody>
      </p:sp>
      <p:sp>
        <p:nvSpPr>
          <p:cNvPr id="4" name="Dikdörtgen 3"/>
          <p:cNvSpPr/>
          <p:nvPr/>
        </p:nvSpPr>
        <p:spPr>
          <a:xfrm>
            <a:off x="361696" y="6376934"/>
            <a:ext cx="11379200" cy="261610"/>
          </a:xfrm>
          <a:prstGeom prst="rect">
            <a:avLst/>
          </a:prstGeom>
        </p:spPr>
        <p:txBody>
          <a:bodyPr wrap="square">
            <a:spAutoFit/>
          </a:bodyPr>
          <a:lstStyle/>
          <a:p>
            <a:r>
              <a:rPr lang="tr-TR" sz="1050" dirty="0"/>
              <a:t>Türk Hematoloji Derneği, Ulusal Hemofili Tanı ve Tedavi Kılavuzu </a:t>
            </a:r>
            <a:r>
              <a:rPr lang="tr-TR" sz="1050" dirty="0" smtClean="0"/>
              <a:t>2021.</a:t>
            </a:r>
            <a:endParaRPr lang="tr-TR" sz="1050" dirty="0"/>
          </a:p>
        </p:txBody>
      </p:sp>
    </p:spTree>
    <p:extLst>
      <p:ext uri="{BB962C8B-B14F-4D97-AF65-F5344CB8AC3E}">
        <p14:creationId xmlns:p14="http://schemas.microsoft.com/office/powerpoint/2010/main" val="178243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A0DC84E-08C5-2BB7-ABA0-564DAFB9356A}"/>
              </a:ext>
            </a:extLst>
          </p:cNvPr>
          <p:cNvPicPr>
            <a:picLocks noChangeAspect="1"/>
          </p:cNvPicPr>
          <p:nvPr/>
        </p:nvPicPr>
        <p:blipFill>
          <a:blip r:embed="rId3"/>
          <a:srcRect l="13636" t="14572" r="6328" b="26337"/>
          <a:stretch/>
        </p:blipFill>
        <p:spPr>
          <a:xfrm>
            <a:off x="637467" y="1106005"/>
            <a:ext cx="10521172" cy="4970473"/>
          </a:xfrm>
          <a:prstGeom prst="rect">
            <a:avLst/>
          </a:prstGeom>
          <a:ln>
            <a:solidFill>
              <a:schemeClr val="accent2">
                <a:lumMod val="50000"/>
              </a:schemeClr>
            </a:solidFill>
          </a:ln>
        </p:spPr>
      </p:pic>
      <p:sp>
        <p:nvSpPr>
          <p:cNvPr id="3" name="Unvan 1"/>
          <p:cNvSpPr txBox="1">
            <a:spLocks/>
          </p:cNvSpPr>
          <p:nvPr/>
        </p:nvSpPr>
        <p:spPr>
          <a:xfrm>
            <a:off x="402336" y="228600"/>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smtClean="0"/>
              <a:t>İnhibitör nasıl gelişir? </a:t>
            </a:r>
            <a:endParaRPr lang="tr-TR" dirty="0"/>
          </a:p>
        </p:txBody>
      </p:sp>
      <p:sp>
        <p:nvSpPr>
          <p:cNvPr id="4" name="Right Arrow 7">
            <a:extLst>
              <a:ext uri="{FF2B5EF4-FFF2-40B4-BE49-F238E27FC236}">
                <a16:creationId xmlns:a16="http://schemas.microsoft.com/office/drawing/2014/main" id="{4C716562-3AE6-CE78-C5A8-5347B021F523}"/>
              </a:ext>
            </a:extLst>
          </p:cNvPr>
          <p:cNvSpPr/>
          <p:nvPr/>
        </p:nvSpPr>
        <p:spPr>
          <a:xfrm>
            <a:off x="1898566" y="4058581"/>
            <a:ext cx="865632" cy="9753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5" name="Right Arrow 9">
            <a:extLst>
              <a:ext uri="{FF2B5EF4-FFF2-40B4-BE49-F238E27FC236}">
                <a16:creationId xmlns:a16="http://schemas.microsoft.com/office/drawing/2014/main" id="{23CF71DF-F611-599E-9C07-22C3CE380A18}"/>
              </a:ext>
            </a:extLst>
          </p:cNvPr>
          <p:cNvSpPr/>
          <p:nvPr/>
        </p:nvSpPr>
        <p:spPr>
          <a:xfrm>
            <a:off x="4327195" y="4123492"/>
            <a:ext cx="650362" cy="6525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ight Arrow 8">
            <a:extLst>
              <a:ext uri="{FF2B5EF4-FFF2-40B4-BE49-F238E27FC236}">
                <a16:creationId xmlns:a16="http://schemas.microsoft.com/office/drawing/2014/main" id="{B08E2BD4-1DAD-86F5-9AAD-900DF242472B}"/>
              </a:ext>
            </a:extLst>
          </p:cNvPr>
          <p:cNvSpPr/>
          <p:nvPr/>
        </p:nvSpPr>
        <p:spPr>
          <a:xfrm rot="19657688">
            <a:off x="5779979" y="3339415"/>
            <a:ext cx="1855560" cy="9753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Dikdörtgen 6"/>
          <p:cNvSpPr/>
          <p:nvPr/>
        </p:nvSpPr>
        <p:spPr>
          <a:xfrm>
            <a:off x="7517465" y="3203517"/>
            <a:ext cx="2901756" cy="369332"/>
          </a:xfrm>
          <a:prstGeom prst="rect">
            <a:avLst/>
          </a:prstGeom>
          <a:solidFill>
            <a:srgbClr val="FFC000"/>
          </a:solidFill>
        </p:spPr>
        <p:txBody>
          <a:bodyPr wrap="none">
            <a:spAutoFit/>
          </a:bodyPr>
          <a:lstStyle/>
          <a:p>
            <a:r>
              <a:rPr lang="en-US" dirty="0"/>
              <a:t>IL-4, IL-10, IL-13 </a:t>
            </a:r>
            <a:r>
              <a:rPr lang="en-US" dirty="0" err="1"/>
              <a:t>salınımı</a:t>
            </a:r>
            <a:r>
              <a:rPr lang="en-US" dirty="0"/>
              <a:t> </a:t>
            </a:r>
            <a:endParaRPr lang="tr-TR" dirty="0"/>
          </a:p>
        </p:txBody>
      </p:sp>
      <p:sp>
        <p:nvSpPr>
          <p:cNvPr id="8" name="Right Arrow 11">
            <a:extLst>
              <a:ext uri="{FF2B5EF4-FFF2-40B4-BE49-F238E27FC236}">
                <a16:creationId xmlns:a16="http://schemas.microsoft.com/office/drawing/2014/main" id="{86FC8A77-2C4E-5153-A54F-2ED0A0EF232B}"/>
              </a:ext>
            </a:extLst>
          </p:cNvPr>
          <p:cNvSpPr/>
          <p:nvPr/>
        </p:nvSpPr>
        <p:spPr>
          <a:xfrm>
            <a:off x="7943942" y="2752713"/>
            <a:ext cx="1394110" cy="9753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9" name="Straight Arrow Connector 14">
            <a:extLst>
              <a:ext uri="{FF2B5EF4-FFF2-40B4-BE49-F238E27FC236}">
                <a16:creationId xmlns:a16="http://schemas.microsoft.com/office/drawing/2014/main" id="{17A6802A-4868-9693-FC71-119574348135}"/>
              </a:ext>
            </a:extLst>
          </p:cNvPr>
          <p:cNvCxnSpPr/>
          <p:nvPr/>
        </p:nvCxnSpPr>
        <p:spPr>
          <a:xfrm>
            <a:off x="6197600" y="4123492"/>
            <a:ext cx="1196622"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ED7D33B7-BFD0-11F9-2E02-91B39457F5A8}"/>
              </a:ext>
            </a:extLst>
          </p:cNvPr>
          <p:cNvCxnSpPr>
            <a:cxnSpLocks/>
          </p:cNvCxnSpPr>
          <p:nvPr/>
        </p:nvCxnSpPr>
        <p:spPr>
          <a:xfrm>
            <a:off x="5816253" y="4320868"/>
            <a:ext cx="1577969" cy="96638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Right Arrow 12">
            <a:extLst>
              <a:ext uri="{FF2B5EF4-FFF2-40B4-BE49-F238E27FC236}">
                <a16:creationId xmlns:a16="http://schemas.microsoft.com/office/drawing/2014/main" id="{FECF6D5F-7101-B40B-8166-D2281A247934}"/>
              </a:ext>
            </a:extLst>
          </p:cNvPr>
          <p:cNvSpPr/>
          <p:nvPr/>
        </p:nvSpPr>
        <p:spPr>
          <a:xfrm rot="17598698">
            <a:off x="9407764" y="2105994"/>
            <a:ext cx="1047415" cy="9753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Oval 11">
            <a:extLst>
              <a:ext uri="{FF2B5EF4-FFF2-40B4-BE49-F238E27FC236}">
                <a16:creationId xmlns:a16="http://schemas.microsoft.com/office/drawing/2014/main" id="{8F7336AA-F8B9-E034-C59A-490CF0F30034}"/>
              </a:ext>
            </a:extLst>
          </p:cNvPr>
          <p:cNvSpPr/>
          <p:nvPr/>
        </p:nvSpPr>
        <p:spPr>
          <a:xfrm>
            <a:off x="9043638" y="1055348"/>
            <a:ext cx="2279737" cy="8450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TextBox 3">
            <a:extLst>
              <a:ext uri="{FF2B5EF4-FFF2-40B4-BE49-F238E27FC236}">
                <a16:creationId xmlns:a16="http://schemas.microsoft.com/office/drawing/2014/main" id="{95C8B3C9-46DC-1392-ADD9-1C15F6C6DC55}"/>
              </a:ext>
            </a:extLst>
          </p:cNvPr>
          <p:cNvSpPr txBox="1"/>
          <p:nvPr/>
        </p:nvSpPr>
        <p:spPr>
          <a:xfrm>
            <a:off x="222274" y="6405670"/>
            <a:ext cx="11969725" cy="369332"/>
          </a:xfrm>
          <a:prstGeom prst="rect">
            <a:avLst/>
          </a:prstGeom>
          <a:noFill/>
        </p:spPr>
        <p:txBody>
          <a:bodyPr wrap="square" rtlCol="0">
            <a:spAutoFit/>
          </a:bodyPr>
          <a:lstStyle/>
          <a:p>
            <a:r>
              <a:rPr lang="en-US" dirty="0"/>
              <a:t>Tieu KV, et al. Immune tolerance in hemophilia – from biology to clinical practice. Front Immunol. 2022. </a:t>
            </a:r>
            <a:endParaRPr lang="en-TR" dirty="0"/>
          </a:p>
        </p:txBody>
      </p:sp>
      <p:sp>
        <p:nvSpPr>
          <p:cNvPr id="14" name="Right Arrow 19">
            <a:extLst>
              <a:ext uri="{FF2B5EF4-FFF2-40B4-BE49-F238E27FC236}">
                <a16:creationId xmlns:a16="http://schemas.microsoft.com/office/drawing/2014/main" id="{8CC1B592-A32B-7454-E65A-18277DE82E5C}"/>
              </a:ext>
            </a:extLst>
          </p:cNvPr>
          <p:cNvSpPr/>
          <p:nvPr/>
        </p:nvSpPr>
        <p:spPr>
          <a:xfrm rot="5400000">
            <a:off x="5103579" y="4680394"/>
            <a:ext cx="1006901" cy="206814"/>
          </a:xfrm>
          <a:prstGeom prst="rightArrow">
            <a:avLst/>
          </a:prstGeom>
          <a:solidFill>
            <a:srgbClr val="00B05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5" name="TextBox 20">
            <a:extLst>
              <a:ext uri="{FF2B5EF4-FFF2-40B4-BE49-F238E27FC236}">
                <a16:creationId xmlns:a16="http://schemas.microsoft.com/office/drawing/2014/main" id="{99372C75-17A7-C449-D677-64F076E7E56F}"/>
              </a:ext>
            </a:extLst>
          </p:cNvPr>
          <p:cNvSpPr txBox="1"/>
          <p:nvPr/>
        </p:nvSpPr>
        <p:spPr>
          <a:xfrm>
            <a:off x="4203403" y="5635351"/>
            <a:ext cx="3014068" cy="646331"/>
          </a:xfrm>
          <a:prstGeom prst="rect">
            <a:avLst/>
          </a:prstGeom>
          <a:solidFill>
            <a:srgbClr val="00B050"/>
          </a:solidFill>
        </p:spPr>
        <p:txBody>
          <a:bodyPr wrap="square" rtlCol="0">
            <a:spAutoFit/>
          </a:bodyPr>
          <a:lstStyle/>
          <a:p>
            <a:pPr algn="ctr"/>
            <a:r>
              <a:rPr lang="en-TR" dirty="0">
                <a:solidFill>
                  <a:schemeClr val="bg1"/>
                </a:solidFill>
              </a:rPr>
              <a:t>İmmün </a:t>
            </a:r>
            <a:r>
              <a:rPr lang="en-TR" dirty="0" smtClean="0">
                <a:solidFill>
                  <a:schemeClr val="bg1"/>
                </a:solidFill>
              </a:rPr>
              <a:t>tolerans</a:t>
            </a:r>
            <a:endParaRPr lang="tr-TR" dirty="0" smtClean="0">
              <a:solidFill>
                <a:schemeClr val="bg1"/>
              </a:solidFill>
            </a:endParaRPr>
          </a:p>
          <a:p>
            <a:pPr algn="ctr"/>
            <a:r>
              <a:rPr lang="en-US" dirty="0"/>
              <a:t>ITI </a:t>
            </a:r>
            <a:r>
              <a:rPr lang="en-US" dirty="0" err="1"/>
              <a:t>başarısıyla</a:t>
            </a:r>
            <a:r>
              <a:rPr lang="en-US" dirty="0"/>
              <a:t> </a:t>
            </a:r>
            <a:r>
              <a:rPr lang="en-US" dirty="0" err="1" smtClean="0"/>
              <a:t>ilişkilidir</a:t>
            </a:r>
            <a:r>
              <a:rPr lang="tr-TR" dirty="0" smtClean="0"/>
              <a:t>.</a:t>
            </a:r>
            <a:r>
              <a:rPr lang="en-TR" dirty="0" smtClean="0">
                <a:solidFill>
                  <a:schemeClr val="bg1"/>
                </a:solidFill>
              </a:rPr>
              <a:t> </a:t>
            </a:r>
            <a:endParaRPr lang="en-TR" dirty="0">
              <a:solidFill>
                <a:schemeClr val="bg1"/>
              </a:solidFill>
            </a:endParaRPr>
          </a:p>
        </p:txBody>
      </p:sp>
    </p:spTree>
    <p:extLst>
      <p:ext uri="{BB962C8B-B14F-4D97-AF65-F5344CB8AC3E}">
        <p14:creationId xmlns:p14="http://schemas.microsoft.com/office/powerpoint/2010/main" val="21828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ppt_w</p:attrName>
                                        </p:attrNameLst>
                                      </p:cBhvr>
                                      <p:tavLst>
                                        <p:tav tm="0" fmla="#ppt_w*sin(2.5*pi*$)">
                                          <p:val>
                                            <p:fltVal val="0"/>
                                          </p:val>
                                        </p:tav>
                                        <p:tav tm="100000">
                                          <p:val>
                                            <p:fltVal val="1"/>
                                          </p:val>
                                        </p:tav>
                                      </p:tavLst>
                                    </p:anim>
                                    <p:anim calcmode="lin" valueType="num">
                                      <p:cBhvr>
                                        <p:cTn id="5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6"/>
          <p:cNvSpPr txBox="1">
            <a:spLocks noChangeArrowheads="1"/>
          </p:cNvSpPr>
          <p:nvPr/>
        </p:nvSpPr>
        <p:spPr bwMode="auto">
          <a:xfrm>
            <a:off x="9105014" y="6426131"/>
            <a:ext cx="2548270" cy="276999"/>
          </a:xfrm>
          <a:prstGeom prst="rect">
            <a:avLst/>
          </a:prstGeom>
          <a:noFill/>
          <a:ln w="9525">
            <a:noFill/>
            <a:miter lim="800000"/>
            <a:headEnd/>
            <a:tailEnd/>
          </a:ln>
        </p:spPr>
        <p:txBody>
          <a:bodyPr wrap="square">
            <a:spAutoFit/>
          </a:bodyPr>
          <a:lstStyle>
            <a:defPPr>
              <a:defRPr lang="en-US"/>
            </a:defPPr>
            <a:lvl1pPr fontAlgn="base">
              <a:spcBef>
                <a:spcPct val="25000"/>
              </a:spcBef>
              <a:spcAft>
                <a:spcPct val="2000"/>
              </a:spcAft>
              <a:buClr>
                <a:srgbClr val="470047"/>
              </a:buClr>
              <a:buFont typeface="Arial" charset="0"/>
              <a:buNone/>
              <a:defRPr sz="1050">
                <a:solidFill>
                  <a:srgbClr val="002060"/>
                </a:solidFill>
                <a:cs typeface="Arial" charset="0"/>
              </a:defRPr>
            </a:lvl1pPr>
          </a:lstStyle>
          <a:p>
            <a:r>
              <a:rPr lang="tr-TR" sz="1200" dirty="0" err="1">
                <a:solidFill>
                  <a:prstClr val="black">
                    <a:lumMod val="65000"/>
                    <a:lumOff val="35000"/>
                  </a:prstClr>
                </a:solidFill>
                <a:ea typeface="ＭＳ Ｐゴシック" pitchFamily="-1" charset="-128"/>
              </a:rPr>
              <a:t>Hermans</a:t>
            </a:r>
            <a:r>
              <a:rPr lang="en-US" sz="1200" dirty="0">
                <a:solidFill>
                  <a:prstClr val="black">
                    <a:lumMod val="65000"/>
                    <a:lumOff val="35000"/>
                  </a:prstClr>
                </a:solidFill>
                <a:ea typeface="ＭＳ Ｐゴシック" pitchFamily="-1" charset="-128"/>
              </a:rPr>
              <a:t>. J </a:t>
            </a:r>
            <a:r>
              <a:rPr lang="en-US" sz="1200" dirty="0" err="1">
                <a:solidFill>
                  <a:prstClr val="black">
                    <a:lumMod val="65000"/>
                    <a:lumOff val="35000"/>
                  </a:prstClr>
                </a:solidFill>
                <a:ea typeface="ＭＳ Ｐゴシック" pitchFamily="-1" charset="-128"/>
              </a:rPr>
              <a:t>Haem</a:t>
            </a:r>
            <a:r>
              <a:rPr lang="en-US" sz="1200" dirty="0">
                <a:solidFill>
                  <a:prstClr val="black">
                    <a:lumMod val="65000"/>
                    <a:lumOff val="35000"/>
                  </a:prstClr>
                </a:solidFill>
                <a:ea typeface="ＭＳ Ｐゴシック" pitchFamily="-1" charset="-128"/>
              </a:rPr>
              <a:t> </a:t>
            </a:r>
            <a:r>
              <a:rPr lang="en-US" sz="1200" dirty="0" err="1">
                <a:solidFill>
                  <a:prstClr val="black">
                    <a:lumMod val="65000"/>
                    <a:lumOff val="35000"/>
                  </a:prstClr>
                </a:solidFill>
                <a:ea typeface="ＭＳ Ｐゴシック" pitchFamily="-1" charset="-128"/>
              </a:rPr>
              <a:t>Pract</a:t>
            </a:r>
            <a:r>
              <a:rPr lang="en-US" sz="1200" dirty="0">
                <a:solidFill>
                  <a:prstClr val="black">
                    <a:lumMod val="65000"/>
                    <a:lumOff val="35000"/>
                  </a:prstClr>
                </a:solidFill>
                <a:ea typeface="ＭＳ Ｐゴシック" pitchFamily="-1" charset="-128"/>
              </a:rPr>
              <a:t> 2016 3(1)</a:t>
            </a:r>
            <a:endParaRPr lang="de-DE" sz="1200" dirty="0">
              <a:solidFill>
                <a:prstClr val="black">
                  <a:lumMod val="65000"/>
                  <a:lumOff val="35000"/>
                </a:prstClr>
              </a:solidFill>
              <a:ea typeface="ＭＳ Ｐゴシック" pitchFamily="-1" charset="-128"/>
            </a:endParaRPr>
          </a:p>
        </p:txBody>
      </p:sp>
      <p:sp>
        <p:nvSpPr>
          <p:cNvPr id="9" name="TextBox 8"/>
          <p:cNvSpPr txBox="1"/>
          <p:nvPr/>
        </p:nvSpPr>
        <p:spPr>
          <a:xfrm>
            <a:off x="4983927" y="3937566"/>
            <a:ext cx="1750800" cy="523220"/>
          </a:xfrm>
          <a:prstGeom prst="rect">
            <a:avLst/>
          </a:prstGeom>
          <a:noFill/>
        </p:spPr>
        <p:txBody>
          <a:bodyPr wrap="none" rtlCol="0">
            <a:spAutoFit/>
          </a:bodyPr>
          <a:lstStyle/>
          <a:p>
            <a:r>
              <a:rPr lang="tr-TR" sz="2800" b="1" dirty="0">
                <a:solidFill>
                  <a:prstClr val="black"/>
                </a:solidFill>
              </a:rPr>
              <a:t>İNHİBİTÖR</a:t>
            </a:r>
            <a:endParaRPr lang="en-US" sz="2800" b="1" dirty="0">
              <a:solidFill>
                <a:prstClr val="black"/>
              </a:solidFill>
            </a:endParaRPr>
          </a:p>
        </p:txBody>
      </p:sp>
      <p:grpSp>
        <p:nvGrpSpPr>
          <p:cNvPr id="21" name="Group 20"/>
          <p:cNvGrpSpPr/>
          <p:nvPr/>
        </p:nvGrpSpPr>
        <p:grpSpPr>
          <a:xfrm>
            <a:off x="4875811" y="2759078"/>
            <a:ext cx="2059173" cy="1165101"/>
            <a:chOff x="3371970" y="1460215"/>
            <a:chExt cx="1824512" cy="864973"/>
          </a:xfrm>
          <a:solidFill>
            <a:schemeClr val="tx2">
              <a:lumMod val="60000"/>
              <a:lumOff val="40000"/>
            </a:schemeClr>
          </a:solidFill>
        </p:grpSpPr>
        <p:sp>
          <p:nvSpPr>
            <p:cNvPr id="11" name="Pentagon 10"/>
            <p:cNvSpPr/>
            <p:nvPr/>
          </p:nvSpPr>
          <p:spPr>
            <a:xfrm rot="5400000">
              <a:off x="3851739" y="980446"/>
              <a:ext cx="864973" cy="1824512"/>
            </a:xfrm>
            <a:prstGeom prst="homePlat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dirty="0">
                <a:solidFill>
                  <a:prstClr val="white"/>
                </a:solidFill>
              </a:endParaRPr>
            </a:p>
          </p:txBody>
        </p:sp>
        <p:sp>
          <p:nvSpPr>
            <p:cNvPr id="14" name="TextBox 13"/>
            <p:cNvSpPr txBox="1"/>
            <p:nvPr/>
          </p:nvSpPr>
          <p:spPr>
            <a:xfrm>
              <a:off x="3712176" y="1530869"/>
              <a:ext cx="1207062" cy="561596"/>
            </a:xfrm>
            <a:prstGeom prst="rect">
              <a:avLst/>
            </a:prstGeom>
            <a:noFill/>
          </p:spPr>
          <p:txBody>
            <a:bodyPr wrap="none" rtlCol="0">
              <a:spAutoFit/>
            </a:bodyPr>
            <a:lstStyle/>
            <a:p>
              <a:pPr algn="ctr"/>
              <a:r>
                <a:rPr lang="tr-TR" sz="2133" b="1" dirty="0">
                  <a:solidFill>
                    <a:prstClr val="white"/>
                  </a:solidFill>
                </a:rPr>
                <a:t>Genetik </a:t>
              </a:r>
            </a:p>
            <a:p>
              <a:pPr algn="ctr"/>
              <a:r>
                <a:rPr lang="tr-TR" sz="2133" b="1" dirty="0">
                  <a:solidFill>
                    <a:prstClr val="white"/>
                  </a:solidFill>
                </a:rPr>
                <a:t>Faktörler</a:t>
              </a:r>
              <a:endParaRPr lang="en-US" sz="2133" b="1" dirty="0">
                <a:solidFill>
                  <a:prstClr val="white"/>
                </a:solidFill>
              </a:endParaRPr>
            </a:p>
          </p:txBody>
        </p:sp>
      </p:grpSp>
      <p:grpSp>
        <p:nvGrpSpPr>
          <p:cNvPr id="22" name="Group 21"/>
          <p:cNvGrpSpPr/>
          <p:nvPr/>
        </p:nvGrpSpPr>
        <p:grpSpPr>
          <a:xfrm>
            <a:off x="3006113" y="3474379"/>
            <a:ext cx="1849286" cy="1153298"/>
            <a:chOff x="1324148" y="3241590"/>
            <a:chExt cx="1493195" cy="864973"/>
          </a:xfrm>
        </p:grpSpPr>
        <p:sp>
          <p:nvSpPr>
            <p:cNvPr id="12" name="Pentagon 11"/>
            <p:cNvSpPr/>
            <p:nvPr/>
          </p:nvSpPr>
          <p:spPr>
            <a:xfrm rot="16200000">
              <a:off x="1638259" y="2927479"/>
              <a:ext cx="864973" cy="1493195"/>
            </a:xfrm>
            <a:prstGeom prst="homePlat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prstClr val="white"/>
                </a:solidFill>
              </a:endParaRPr>
            </a:p>
          </p:txBody>
        </p:sp>
        <p:sp>
          <p:nvSpPr>
            <p:cNvPr id="15" name="TextBox 14"/>
            <p:cNvSpPr txBox="1"/>
            <p:nvPr/>
          </p:nvSpPr>
          <p:spPr>
            <a:xfrm>
              <a:off x="1586990" y="3538150"/>
              <a:ext cx="974635" cy="561596"/>
            </a:xfrm>
            <a:prstGeom prst="rect">
              <a:avLst/>
            </a:prstGeom>
            <a:noFill/>
          </p:spPr>
          <p:txBody>
            <a:bodyPr wrap="none" rtlCol="0">
              <a:spAutoFit/>
            </a:bodyPr>
            <a:lstStyle/>
            <a:p>
              <a:pPr algn="ctr"/>
              <a:r>
                <a:rPr lang="tr-TR" sz="2133" b="1" dirty="0">
                  <a:solidFill>
                    <a:prstClr val="white"/>
                  </a:solidFill>
                </a:rPr>
                <a:t>Çevresel </a:t>
              </a:r>
            </a:p>
            <a:p>
              <a:pPr algn="ctr"/>
              <a:r>
                <a:rPr lang="tr-TR" sz="2133" b="1" dirty="0">
                  <a:solidFill>
                    <a:prstClr val="white"/>
                  </a:solidFill>
                </a:rPr>
                <a:t>Faktörler</a:t>
              </a:r>
              <a:endParaRPr lang="en-US" sz="2133" b="1" dirty="0">
                <a:solidFill>
                  <a:prstClr val="white"/>
                </a:solidFill>
              </a:endParaRPr>
            </a:p>
          </p:txBody>
        </p:sp>
      </p:grpSp>
      <p:grpSp>
        <p:nvGrpSpPr>
          <p:cNvPr id="23" name="Group 22"/>
          <p:cNvGrpSpPr/>
          <p:nvPr/>
        </p:nvGrpSpPr>
        <p:grpSpPr>
          <a:xfrm>
            <a:off x="7526427" y="3341629"/>
            <a:ext cx="2197636" cy="1153297"/>
            <a:chOff x="4005681" y="3295138"/>
            <a:chExt cx="1840322" cy="864973"/>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p:grpSpPr>
        <p:sp>
          <p:nvSpPr>
            <p:cNvPr id="13" name="Pentagon 12"/>
            <p:cNvSpPr/>
            <p:nvPr/>
          </p:nvSpPr>
          <p:spPr>
            <a:xfrm rot="16200000">
              <a:off x="4485450" y="2815369"/>
              <a:ext cx="864973" cy="1824512"/>
            </a:xfrm>
            <a:prstGeom prst="homePlat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prstClr val="white"/>
                </a:solidFill>
              </a:endParaRPr>
            </a:p>
          </p:txBody>
        </p:sp>
        <p:sp>
          <p:nvSpPr>
            <p:cNvPr id="16" name="TextBox 15"/>
            <p:cNvSpPr txBox="1"/>
            <p:nvPr/>
          </p:nvSpPr>
          <p:spPr>
            <a:xfrm>
              <a:off x="4052327" y="3579418"/>
              <a:ext cx="1793676" cy="484748"/>
            </a:xfrm>
            <a:prstGeom prst="rect">
              <a:avLst/>
            </a:prstGeom>
            <a:noFill/>
          </p:spPr>
          <p:txBody>
            <a:bodyPr wrap="none" rtlCol="0">
              <a:spAutoFit/>
            </a:bodyPr>
            <a:lstStyle/>
            <a:p>
              <a:pPr algn="ctr"/>
              <a:r>
                <a:rPr lang="tr-TR" b="1" dirty="0">
                  <a:solidFill>
                    <a:prstClr val="white"/>
                  </a:solidFill>
                </a:rPr>
                <a:t>Tedavi ile ilişkili</a:t>
              </a:r>
            </a:p>
            <a:p>
              <a:pPr algn="ctr"/>
              <a:r>
                <a:rPr lang="tr-TR" b="1" dirty="0">
                  <a:solidFill>
                    <a:prstClr val="white"/>
                  </a:solidFill>
                </a:rPr>
                <a:t> Faktörler</a:t>
              </a:r>
              <a:endParaRPr lang="en-US" b="1" dirty="0">
                <a:solidFill>
                  <a:prstClr val="white"/>
                </a:solidFill>
              </a:endParaRPr>
            </a:p>
          </p:txBody>
        </p:sp>
      </p:grpSp>
      <p:sp>
        <p:nvSpPr>
          <p:cNvPr id="18" name="TextBox 17"/>
          <p:cNvSpPr txBox="1"/>
          <p:nvPr/>
        </p:nvSpPr>
        <p:spPr>
          <a:xfrm>
            <a:off x="4538698" y="890191"/>
            <a:ext cx="4114396" cy="1816266"/>
          </a:xfrm>
          <a:prstGeom prst="rect">
            <a:avLst/>
          </a:prstGeom>
          <a:noFill/>
        </p:spPr>
        <p:txBody>
          <a:bodyPr wrap="none" rtlCol="0">
            <a:spAutoFit/>
          </a:bodyPr>
          <a:lstStyle/>
          <a:p>
            <a:pPr marL="380990" indent="-266693">
              <a:buFont typeface="Arial" panose="020B0604020202020204" pitchFamily="34" charset="0"/>
              <a:buChar char="•"/>
            </a:pPr>
            <a:r>
              <a:rPr lang="tr-TR" sz="1867" dirty="0">
                <a:solidFill>
                  <a:prstClr val="black"/>
                </a:solidFill>
                <a:cs typeface="Verdana"/>
              </a:rPr>
              <a:t>Aile öyküsü</a:t>
            </a:r>
          </a:p>
          <a:p>
            <a:pPr marL="380990" indent="-266693">
              <a:buFont typeface="Arial" panose="020B0604020202020204" pitchFamily="34" charset="0"/>
              <a:buChar char="•"/>
            </a:pPr>
            <a:r>
              <a:rPr lang="tr-TR" sz="1867" dirty="0" err="1" smtClean="0">
                <a:solidFill>
                  <a:prstClr val="black"/>
                </a:solidFill>
                <a:cs typeface="Verdana"/>
              </a:rPr>
              <a:t>İmmün</a:t>
            </a:r>
            <a:r>
              <a:rPr lang="tr-TR" sz="1867" dirty="0" smtClean="0">
                <a:solidFill>
                  <a:prstClr val="black"/>
                </a:solidFill>
                <a:cs typeface="Verdana"/>
              </a:rPr>
              <a:t> </a:t>
            </a:r>
            <a:r>
              <a:rPr lang="tr-TR" sz="1867" dirty="0">
                <a:solidFill>
                  <a:prstClr val="black"/>
                </a:solidFill>
                <a:cs typeface="Verdana"/>
              </a:rPr>
              <a:t>yanıt genlerinde </a:t>
            </a:r>
            <a:r>
              <a:rPr lang="tr-TR" sz="1867" dirty="0" err="1" smtClean="0">
                <a:solidFill>
                  <a:prstClr val="black"/>
                </a:solidFill>
                <a:cs typeface="Verdana"/>
              </a:rPr>
              <a:t>polimorfizm</a:t>
            </a:r>
            <a:endParaRPr lang="tr-TR" sz="1867" dirty="0">
              <a:solidFill>
                <a:prstClr val="black"/>
              </a:solidFill>
              <a:cs typeface="Verdana"/>
            </a:endParaRPr>
          </a:p>
          <a:p>
            <a:pPr marL="380990" indent="-266693">
              <a:buFont typeface="Arial" panose="020B0604020202020204" pitchFamily="34" charset="0"/>
              <a:buChar char="•"/>
            </a:pPr>
            <a:r>
              <a:rPr lang="tr-TR" sz="1867" dirty="0" smtClean="0">
                <a:solidFill>
                  <a:prstClr val="black"/>
                </a:solidFill>
                <a:cs typeface="Verdana"/>
              </a:rPr>
              <a:t>Etnik köken (</a:t>
            </a:r>
            <a:r>
              <a:rPr lang="tr-TR" sz="1867" dirty="0">
                <a:solidFill>
                  <a:prstClr val="black"/>
                </a:solidFill>
                <a:cs typeface="Verdana"/>
              </a:rPr>
              <a:t>A</a:t>
            </a:r>
            <a:r>
              <a:rPr lang="tr-TR" sz="1867" dirty="0" smtClean="0">
                <a:solidFill>
                  <a:prstClr val="black"/>
                </a:solidFill>
                <a:cs typeface="Verdana"/>
              </a:rPr>
              <a:t>frika, İspanyol)</a:t>
            </a:r>
            <a:r>
              <a:rPr lang="tr-TR" sz="1867" dirty="0">
                <a:solidFill>
                  <a:prstClr val="black"/>
                </a:solidFill>
              </a:rPr>
              <a:t> </a:t>
            </a:r>
            <a:endParaRPr lang="tr-TR" sz="1867" dirty="0" smtClean="0">
              <a:solidFill>
                <a:prstClr val="black"/>
              </a:solidFill>
            </a:endParaRPr>
          </a:p>
          <a:p>
            <a:pPr marL="380990" indent="-266693">
              <a:buFont typeface="Arial" panose="020B0604020202020204" pitchFamily="34" charset="0"/>
              <a:buChar char="•"/>
            </a:pPr>
            <a:r>
              <a:rPr lang="tr-TR" sz="1867" dirty="0" smtClean="0">
                <a:solidFill>
                  <a:prstClr val="black"/>
                </a:solidFill>
              </a:rPr>
              <a:t>Hemofili </a:t>
            </a:r>
            <a:r>
              <a:rPr lang="tr-TR" sz="1867" dirty="0">
                <a:solidFill>
                  <a:prstClr val="black"/>
                </a:solidFill>
              </a:rPr>
              <a:t>tipi</a:t>
            </a:r>
          </a:p>
          <a:p>
            <a:pPr marL="380990" indent="-266693">
              <a:buFont typeface="Arial" panose="020B0604020202020204" pitchFamily="34" charset="0"/>
              <a:buChar char="•"/>
            </a:pPr>
            <a:r>
              <a:rPr lang="tr-TR" sz="1867" dirty="0">
                <a:solidFill>
                  <a:prstClr val="black"/>
                </a:solidFill>
              </a:rPr>
              <a:t>FVIII </a:t>
            </a:r>
            <a:r>
              <a:rPr lang="tr-TR" sz="1867" dirty="0" smtClean="0">
                <a:solidFill>
                  <a:prstClr val="black"/>
                </a:solidFill>
              </a:rPr>
              <a:t>mutasyonu</a:t>
            </a:r>
          </a:p>
          <a:p>
            <a:pPr marL="380990" indent="-266693">
              <a:buFont typeface="Arial" panose="020B0604020202020204" pitchFamily="34" charset="0"/>
              <a:buChar char="•"/>
            </a:pPr>
            <a:r>
              <a:rPr lang="tr-TR" sz="1867" dirty="0" smtClean="0">
                <a:solidFill>
                  <a:prstClr val="black"/>
                </a:solidFill>
              </a:rPr>
              <a:t>Erken yaşta ilk ED</a:t>
            </a:r>
            <a:endParaRPr lang="en-US" sz="1867" dirty="0">
              <a:solidFill>
                <a:prstClr val="black"/>
              </a:solidFill>
            </a:endParaRPr>
          </a:p>
        </p:txBody>
      </p:sp>
      <p:sp>
        <p:nvSpPr>
          <p:cNvPr id="19" name="TextBox 18"/>
          <p:cNvSpPr txBox="1"/>
          <p:nvPr/>
        </p:nvSpPr>
        <p:spPr>
          <a:xfrm>
            <a:off x="2859306" y="4699478"/>
            <a:ext cx="1979132" cy="1241622"/>
          </a:xfrm>
          <a:prstGeom prst="rect">
            <a:avLst/>
          </a:prstGeom>
          <a:noFill/>
        </p:spPr>
        <p:txBody>
          <a:bodyPr wrap="none" rtlCol="0">
            <a:spAutoFit/>
          </a:bodyPr>
          <a:lstStyle/>
          <a:p>
            <a:pPr marL="380990" indent="-266693">
              <a:buFont typeface="Arial" panose="020B0604020202020204" pitchFamily="34" charset="0"/>
              <a:buChar char="•"/>
            </a:pPr>
            <a:r>
              <a:rPr lang="tr-TR" sz="1867" dirty="0">
                <a:solidFill>
                  <a:prstClr val="black"/>
                </a:solidFill>
                <a:cs typeface="Verdana"/>
              </a:rPr>
              <a:t>Aşı</a:t>
            </a:r>
          </a:p>
          <a:p>
            <a:pPr marL="380990" indent="-266693">
              <a:buFont typeface="Arial" panose="020B0604020202020204" pitchFamily="34" charset="0"/>
              <a:buChar char="•"/>
            </a:pPr>
            <a:r>
              <a:rPr lang="tr-TR" sz="1867" dirty="0">
                <a:solidFill>
                  <a:prstClr val="black"/>
                </a:solidFill>
                <a:cs typeface="Verdana"/>
              </a:rPr>
              <a:t>Enfeksiyon</a:t>
            </a:r>
          </a:p>
          <a:p>
            <a:pPr marL="380990" indent="-266693">
              <a:buFont typeface="Arial" panose="020B0604020202020204" pitchFamily="34" charset="0"/>
              <a:buChar char="•"/>
            </a:pPr>
            <a:r>
              <a:rPr lang="tr-TR" sz="1867" dirty="0">
                <a:solidFill>
                  <a:prstClr val="black"/>
                </a:solidFill>
                <a:cs typeface="Verdana"/>
              </a:rPr>
              <a:t>Cerrahi</a:t>
            </a:r>
          </a:p>
          <a:p>
            <a:pPr marL="380990" indent="-266693">
              <a:buFont typeface="Arial" panose="020B0604020202020204" pitchFamily="34" charset="0"/>
              <a:buChar char="•"/>
            </a:pPr>
            <a:r>
              <a:rPr lang="tr-TR" sz="1867" dirty="0" err="1">
                <a:solidFill>
                  <a:prstClr val="black"/>
                </a:solidFill>
                <a:cs typeface="Verdana"/>
              </a:rPr>
              <a:t>Major</a:t>
            </a:r>
            <a:r>
              <a:rPr lang="tr-TR" sz="1867" dirty="0">
                <a:solidFill>
                  <a:prstClr val="black"/>
                </a:solidFill>
                <a:cs typeface="Verdana"/>
              </a:rPr>
              <a:t> </a:t>
            </a:r>
            <a:r>
              <a:rPr lang="tr-TR" sz="1867" dirty="0" smtClean="0">
                <a:solidFill>
                  <a:prstClr val="black"/>
                </a:solidFill>
                <a:cs typeface="Verdana"/>
              </a:rPr>
              <a:t>kanama</a:t>
            </a:r>
            <a:endParaRPr lang="ro-RO" sz="1867" dirty="0">
              <a:solidFill>
                <a:prstClr val="black"/>
              </a:solidFill>
              <a:cs typeface="Verdana"/>
            </a:endParaRPr>
          </a:p>
        </p:txBody>
      </p:sp>
      <p:sp>
        <p:nvSpPr>
          <p:cNvPr id="20" name="TextBox 19"/>
          <p:cNvSpPr txBox="1"/>
          <p:nvPr/>
        </p:nvSpPr>
        <p:spPr>
          <a:xfrm>
            <a:off x="6493179" y="4756529"/>
            <a:ext cx="3476529" cy="954300"/>
          </a:xfrm>
          <a:prstGeom prst="rect">
            <a:avLst/>
          </a:prstGeom>
          <a:noFill/>
        </p:spPr>
        <p:txBody>
          <a:bodyPr wrap="none" rtlCol="0">
            <a:spAutoFit/>
          </a:bodyPr>
          <a:lstStyle/>
          <a:p>
            <a:pPr marL="380990" indent="-266693">
              <a:buFont typeface="Arial" panose="020B0604020202020204" pitchFamily="34" charset="0"/>
              <a:buChar char="•"/>
            </a:pPr>
            <a:r>
              <a:rPr lang="tr-TR" sz="1867" dirty="0">
                <a:solidFill>
                  <a:prstClr val="black"/>
                </a:solidFill>
                <a:cs typeface="Verdana"/>
              </a:rPr>
              <a:t>FVIII </a:t>
            </a:r>
            <a:r>
              <a:rPr lang="tr-TR" sz="1867" dirty="0" smtClean="0">
                <a:solidFill>
                  <a:prstClr val="black"/>
                </a:solidFill>
                <a:cs typeface="Verdana"/>
              </a:rPr>
              <a:t>preparatı (</a:t>
            </a:r>
            <a:r>
              <a:rPr lang="tr-TR" sz="1867" dirty="0" err="1" smtClean="0">
                <a:solidFill>
                  <a:prstClr val="black"/>
                </a:solidFill>
                <a:cs typeface="Verdana"/>
              </a:rPr>
              <a:t>pdFVII</a:t>
            </a:r>
            <a:r>
              <a:rPr lang="tr-TR" sz="1867" dirty="0" smtClean="0">
                <a:solidFill>
                  <a:prstClr val="black"/>
                </a:solidFill>
                <a:cs typeface="Verdana"/>
              </a:rPr>
              <a:t> / </a:t>
            </a:r>
            <a:r>
              <a:rPr lang="tr-TR" sz="1867" dirty="0" err="1" smtClean="0">
                <a:solidFill>
                  <a:prstClr val="black"/>
                </a:solidFill>
                <a:cs typeface="Verdana"/>
              </a:rPr>
              <a:t>rFVIII</a:t>
            </a:r>
            <a:r>
              <a:rPr lang="tr-TR" sz="1867" dirty="0" smtClean="0">
                <a:solidFill>
                  <a:prstClr val="black"/>
                </a:solidFill>
                <a:cs typeface="Verdana"/>
              </a:rPr>
              <a:t>)</a:t>
            </a:r>
            <a:endParaRPr lang="tr-TR" sz="1867" dirty="0">
              <a:solidFill>
                <a:prstClr val="black"/>
              </a:solidFill>
              <a:cs typeface="Verdana"/>
            </a:endParaRPr>
          </a:p>
          <a:p>
            <a:pPr marL="380990" indent="-266693">
              <a:buFont typeface="Arial" panose="020B0604020202020204" pitchFamily="34" charset="0"/>
              <a:buChar char="•"/>
            </a:pPr>
            <a:r>
              <a:rPr lang="tr-TR" sz="1867" dirty="0">
                <a:solidFill>
                  <a:prstClr val="black"/>
                </a:solidFill>
                <a:cs typeface="Verdana"/>
              </a:rPr>
              <a:t>Doz rejimi</a:t>
            </a:r>
          </a:p>
          <a:p>
            <a:pPr marL="380990" indent="-266693">
              <a:buFont typeface="Arial" panose="020B0604020202020204" pitchFamily="34" charset="0"/>
              <a:buChar char="•"/>
            </a:pPr>
            <a:r>
              <a:rPr lang="tr-TR" sz="1867" dirty="0">
                <a:solidFill>
                  <a:prstClr val="black"/>
                </a:solidFill>
                <a:cs typeface="Verdana"/>
              </a:rPr>
              <a:t>Yoğun faktör </a:t>
            </a:r>
            <a:r>
              <a:rPr lang="tr-TR" sz="1867" dirty="0" err="1">
                <a:solidFill>
                  <a:prstClr val="black"/>
                </a:solidFill>
                <a:cs typeface="Verdana"/>
              </a:rPr>
              <a:t>maruziyeti</a:t>
            </a:r>
            <a:endParaRPr lang="en-US" sz="1867" dirty="0">
              <a:solidFill>
                <a:prstClr val="black"/>
              </a:solidFill>
            </a:endParaRPr>
          </a:p>
        </p:txBody>
      </p:sp>
      <p:pic>
        <p:nvPicPr>
          <p:cNvPr id="3" name="Resim 2"/>
          <p:cNvPicPr>
            <a:picLocks noChangeAspect="1"/>
          </p:cNvPicPr>
          <p:nvPr/>
        </p:nvPicPr>
        <p:blipFill>
          <a:blip r:embed="rId3"/>
          <a:stretch>
            <a:fillRect/>
          </a:stretch>
        </p:blipFill>
        <p:spPr>
          <a:xfrm>
            <a:off x="3095662" y="731422"/>
            <a:ext cx="1506419" cy="1307356"/>
          </a:xfrm>
          <a:prstGeom prst="rect">
            <a:avLst/>
          </a:prstGeom>
        </p:spPr>
      </p:pic>
      <p:pic>
        <p:nvPicPr>
          <p:cNvPr id="4" name="Resim 3"/>
          <p:cNvPicPr>
            <a:picLocks noChangeAspect="1"/>
          </p:cNvPicPr>
          <p:nvPr/>
        </p:nvPicPr>
        <p:blipFill rotWithShape="1">
          <a:blip r:embed="rId4"/>
          <a:srcRect r="55114"/>
          <a:stretch/>
        </p:blipFill>
        <p:spPr>
          <a:xfrm>
            <a:off x="8974911" y="1678452"/>
            <a:ext cx="940971" cy="940548"/>
          </a:xfrm>
          <a:prstGeom prst="rect">
            <a:avLst/>
          </a:prstGeom>
        </p:spPr>
      </p:pic>
      <p:pic>
        <p:nvPicPr>
          <p:cNvPr id="6" name="Resim 5"/>
          <p:cNvPicPr>
            <a:picLocks noChangeAspect="1"/>
          </p:cNvPicPr>
          <p:nvPr/>
        </p:nvPicPr>
        <p:blipFill rotWithShape="1">
          <a:blip r:embed="rId5"/>
          <a:srcRect b="31623"/>
          <a:stretch/>
        </p:blipFill>
        <p:spPr>
          <a:xfrm>
            <a:off x="7087649" y="1941036"/>
            <a:ext cx="1440321" cy="895883"/>
          </a:xfrm>
          <a:prstGeom prst="rect">
            <a:avLst/>
          </a:prstGeom>
        </p:spPr>
      </p:pic>
      <p:pic>
        <p:nvPicPr>
          <p:cNvPr id="7" name="Resim 6"/>
          <p:cNvPicPr>
            <a:picLocks noChangeAspect="1"/>
          </p:cNvPicPr>
          <p:nvPr/>
        </p:nvPicPr>
        <p:blipFill>
          <a:blip r:embed="rId6"/>
          <a:stretch>
            <a:fillRect/>
          </a:stretch>
        </p:blipFill>
        <p:spPr>
          <a:xfrm>
            <a:off x="3006113" y="2038778"/>
            <a:ext cx="1338992" cy="842999"/>
          </a:xfrm>
          <a:prstGeom prst="rect">
            <a:avLst/>
          </a:prstGeom>
        </p:spPr>
      </p:pic>
      <p:pic>
        <p:nvPicPr>
          <p:cNvPr id="8" name="Resim 7"/>
          <p:cNvPicPr>
            <a:picLocks noChangeAspect="1"/>
          </p:cNvPicPr>
          <p:nvPr/>
        </p:nvPicPr>
        <p:blipFill rotWithShape="1">
          <a:blip r:embed="rId7"/>
          <a:srcRect t="1" b="46629"/>
          <a:stretch/>
        </p:blipFill>
        <p:spPr>
          <a:xfrm>
            <a:off x="10178299" y="3829743"/>
            <a:ext cx="1474985" cy="828894"/>
          </a:xfrm>
          <a:prstGeom prst="rect">
            <a:avLst/>
          </a:prstGeom>
        </p:spPr>
      </p:pic>
      <p:pic>
        <p:nvPicPr>
          <p:cNvPr id="17" name="Resim 16"/>
          <p:cNvPicPr>
            <a:picLocks noChangeAspect="1"/>
          </p:cNvPicPr>
          <p:nvPr/>
        </p:nvPicPr>
        <p:blipFill rotWithShape="1">
          <a:blip r:embed="rId8"/>
          <a:srcRect t="17210"/>
          <a:stretch/>
        </p:blipFill>
        <p:spPr>
          <a:xfrm>
            <a:off x="10379149" y="5514966"/>
            <a:ext cx="1010254" cy="852268"/>
          </a:xfrm>
          <a:prstGeom prst="rect">
            <a:avLst/>
          </a:prstGeom>
        </p:spPr>
      </p:pic>
      <p:sp>
        <p:nvSpPr>
          <p:cNvPr id="24" name="Unvan 1"/>
          <p:cNvSpPr txBox="1">
            <a:spLocks/>
          </p:cNvSpPr>
          <p:nvPr/>
        </p:nvSpPr>
        <p:spPr>
          <a:xfrm>
            <a:off x="274084" y="187176"/>
            <a:ext cx="113792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tr-TR" dirty="0" smtClean="0"/>
              <a:t>İnhibitör gelişimini etkileyen faktörler</a:t>
            </a:r>
            <a:endParaRPr lang="tr-TR" dirty="0"/>
          </a:p>
        </p:txBody>
      </p:sp>
      <p:sp>
        <p:nvSpPr>
          <p:cNvPr id="5" name="Dikdörtgen 4"/>
          <p:cNvSpPr/>
          <p:nvPr/>
        </p:nvSpPr>
        <p:spPr>
          <a:xfrm>
            <a:off x="274084" y="3057383"/>
            <a:ext cx="2140586" cy="2031325"/>
          </a:xfrm>
          <a:prstGeom prst="rect">
            <a:avLst/>
          </a:prstGeom>
          <a:solidFill>
            <a:schemeClr val="accent1">
              <a:lumMod val="20000"/>
              <a:lumOff val="80000"/>
            </a:schemeClr>
          </a:solidFill>
        </p:spPr>
        <p:txBody>
          <a:bodyPr wrap="square">
            <a:spAutoFit/>
          </a:bodyPr>
          <a:lstStyle/>
          <a:p>
            <a:r>
              <a:rPr lang="en-US" b="1" dirty="0" err="1"/>
              <a:t>Mikrobiyota</a:t>
            </a:r>
            <a:r>
              <a:rPr lang="en-US" b="1" dirty="0"/>
              <a:t> – </a:t>
            </a:r>
            <a:r>
              <a:rPr lang="en-US" b="1" dirty="0" err="1"/>
              <a:t>Epigenetik</a:t>
            </a:r>
            <a:r>
              <a:rPr lang="en-US" b="1" dirty="0"/>
              <a:t> – </a:t>
            </a:r>
            <a:r>
              <a:rPr lang="en-US" b="1" dirty="0" err="1"/>
              <a:t>Sitokin</a:t>
            </a:r>
            <a:r>
              <a:rPr lang="en-US" b="1" dirty="0"/>
              <a:t> </a:t>
            </a:r>
            <a:r>
              <a:rPr lang="en-US" b="1" dirty="0" err="1"/>
              <a:t>Yanıtı</a:t>
            </a:r>
            <a:endParaRPr lang="en-US" b="1" dirty="0"/>
          </a:p>
          <a:p>
            <a:pPr lvl="1"/>
            <a:r>
              <a:rPr lang="en-US" dirty="0"/>
              <a:t>FOXP3 </a:t>
            </a:r>
            <a:r>
              <a:rPr lang="en-US" dirty="0" err="1"/>
              <a:t>metilasyonu</a:t>
            </a:r>
            <a:r>
              <a:rPr lang="en-US" dirty="0"/>
              <a:t>, </a:t>
            </a:r>
            <a:r>
              <a:rPr lang="en-US" dirty="0" err="1"/>
              <a:t>miRNA’lar</a:t>
            </a:r>
            <a:r>
              <a:rPr lang="en-US" dirty="0"/>
              <a:t>, BAFF</a:t>
            </a:r>
            <a:endParaRPr lang="en-TR" dirty="0"/>
          </a:p>
        </p:txBody>
      </p:sp>
    </p:spTree>
    <p:extLst>
      <p:ext uri="{BB962C8B-B14F-4D97-AF65-F5344CB8AC3E}">
        <p14:creationId xmlns:p14="http://schemas.microsoft.com/office/powerpoint/2010/main" val="356536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p:txBody>
          <a:bodyPr/>
          <a:lstStyle/>
          <a:p>
            <a:r>
              <a:rPr lang="tr-TR" altLang="en-US" sz="2000" dirty="0"/>
              <a:t>Klinik uyarıcılar</a:t>
            </a:r>
            <a:endParaRPr lang="tr-TR" dirty="0"/>
          </a:p>
        </p:txBody>
      </p:sp>
      <p:sp>
        <p:nvSpPr>
          <p:cNvPr id="3" name="Metin Yer Tutucusu 2"/>
          <p:cNvSpPr>
            <a:spLocks noGrp="1"/>
          </p:cNvSpPr>
          <p:nvPr>
            <p:ph type="body" sz="half" idx="3"/>
          </p:nvPr>
        </p:nvSpPr>
        <p:spPr/>
        <p:txBody>
          <a:bodyPr/>
          <a:lstStyle/>
          <a:p>
            <a:r>
              <a:rPr lang="tr-TR" altLang="en-US" sz="2000" dirty="0"/>
              <a:t>Laboratuvar uyarıcılar</a:t>
            </a:r>
            <a:endParaRPr lang="tr-TR" dirty="0"/>
          </a:p>
        </p:txBody>
      </p:sp>
      <p:sp>
        <p:nvSpPr>
          <p:cNvPr id="4" name="İçerik Yer Tutucusu 3"/>
          <p:cNvSpPr>
            <a:spLocks noGrp="1"/>
          </p:cNvSpPr>
          <p:nvPr>
            <p:ph sz="quarter" idx="2"/>
          </p:nvPr>
        </p:nvSpPr>
        <p:spPr/>
        <p:txBody>
          <a:bodyPr>
            <a:normAutofit fontScale="85000" lnSpcReduction="20000"/>
          </a:bodyPr>
          <a:lstStyle/>
          <a:p>
            <a:pPr marL="361950" indent="-182563" defTabSz="1219170">
              <a:lnSpc>
                <a:spcPct val="150000"/>
              </a:lnSpc>
              <a:spcAft>
                <a:spcPct val="0"/>
              </a:spcAft>
              <a:buFont typeface="Arial" charset="0"/>
              <a:buChar char="•"/>
            </a:pPr>
            <a:r>
              <a:rPr lang="tr-TR" altLang="en-US" sz="2800" dirty="0" smtClean="0"/>
              <a:t>Kanama önceden faktör </a:t>
            </a:r>
            <a:r>
              <a:rPr lang="tr-TR" altLang="en-US" sz="2800" dirty="0"/>
              <a:t>ile durdurulabilirken artık </a:t>
            </a:r>
            <a:r>
              <a:rPr lang="tr-TR" altLang="en-US" sz="2800" dirty="0" smtClean="0"/>
              <a:t>faktöre rağmen </a:t>
            </a:r>
            <a:r>
              <a:rPr lang="tr-TR" altLang="en-US" sz="2800" dirty="0"/>
              <a:t>durmuyorsa</a:t>
            </a:r>
          </a:p>
          <a:p>
            <a:pPr marL="361950" indent="-182563" defTabSz="1219170">
              <a:lnSpc>
                <a:spcPct val="150000"/>
              </a:lnSpc>
              <a:spcAft>
                <a:spcPct val="0"/>
              </a:spcAft>
              <a:buFont typeface="Arial" charset="0"/>
              <a:buChar char="•"/>
            </a:pPr>
            <a:r>
              <a:rPr lang="tr-TR" altLang="en-US" sz="2800" dirty="0"/>
              <a:t>Düzenli </a:t>
            </a:r>
            <a:r>
              <a:rPr lang="tr-TR" altLang="en-US" sz="2800" dirty="0" err="1"/>
              <a:t>proflaksiye</a:t>
            </a:r>
            <a:r>
              <a:rPr lang="tr-TR" altLang="en-US" sz="2800" dirty="0"/>
              <a:t> rağmen kanama ataklarının sıklığında artış </a:t>
            </a:r>
            <a:endParaRPr lang="tr-TR" altLang="en-US" sz="2800" dirty="0" smtClean="0"/>
          </a:p>
          <a:p>
            <a:pPr marL="361950" indent="-182563" defTabSz="1219170">
              <a:lnSpc>
                <a:spcPct val="150000"/>
              </a:lnSpc>
              <a:spcAft>
                <a:spcPct val="0"/>
              </a:spcAft>
              <a:buFont typeface="Arial" charset="0"/>
              <a:buChar char="•"/>
            </a:pPr>
            <a:r>
              <a:rPr lang="tr-TR" sz="2800" dirty="0" smtClean="0"/>
              <a:t>Daha </a:t>
            </a:r>
            <a:r>
              <a:rPr lang="tr-TR" sz="2800" dirty="0"/>
              <a:t>uzun süreli veya yüksek dozlarda FVIII tedavisi gerekiyorsa</a:t>
            </a:r>
          </a:p>
          <a:p>
            <a:endParaRPr lang="tr-TR" dirty="0"/>
          </a:p>
        </p:txBody>
      </p:sp>
      <p:sp>
        <p:nvSpPr>
          <p:cNvPr id="5" name="İçerik Yer Tutucusu 4"/>
          <p:cNvSpPr>
            <a:spLocks noGrp="1"/>
          </p:cNvSpPr>
          <p:nvPr>
            <p:ph sz="quarter" idx="4"/>
          </p:nvPr>
        </p:nvSpPr>
        <p:spPr/>
        <p:txBody>
          <a:bodyPr>
            <a:normAutofit lnSpcReduction="10000"/>
          </a:bodyPr>
          <a:lstStyle/>
          <a:p>
            <a:pPr marL="522287" lvl="1" indent="-342900" defTabSz="1219170">
              <a:lnSpc>
                <a:spcPct val="150000"/>
              </a:lnSpc>
              <a:spcAft>
                <a:spcPct val="0"/>
              </a:spcAft>
              <a:buFont typeface="Arial" panose="020B0604020202020204" pitchFamily="34" charset="0"/>
              <a:buChar char="•"/>
            </a:pPr>
            <a:r>
              <a:rPr lang="tr-TR" altLang="en-US" sz="2400" dirty="0"/>
              <a:t>Faktör </a:t>
            </a:r>
            <a:r>
              <a:rPr lang="tr-TR" altLang="en-US" sz="2400" dirty="0" err="1"/>
              <a:t>replasmanı</a:t>
            </a:r>
            <a:r>
              <a:rPr lang="tr-TR" altLang="en-US" sz="2400" dirty="0"/>
              <a:t> ya da karışım test ile </a:t>
            </a:r>
            <a:r>
              <a:rPr lang="tr-TR" altLang="en-US" sz="2400" dirty="0" err="1"/>
              <a:t>ile</a:t>
            </a:r>
            <a:r>
              <a:rPr lang="tr-TR" altLang="en-US" sz="2400" dirty="0"/>
              <a:t> </a:t>
            </a:r>
            <a:r>
              <a:rPr lang="tr-TR" altLang="en-US" sz="2400" dirty="0" err="1"/>
              <a:t>aPTZ</a:t>
            </a:r>
            <a:r>
              <a:rPr lang="tr-TR" altLang="en-US" sz="2400" dirty="0"/>
              <a:t> testi </a:t>
            </a:r>
            <a:r>
              <a:rPr lang="tr-TR" altLang="en-US" sz="2400" dirty="0" smtClean="0"/>
              <a:t>düzelmiyorsa, </a:t>
            </a:r>
            <a:r>
              <a:rPr lang="tr-TR" altLang="en-US" sz="2400" dirty="0"/>
              <a:t>FVIII aktivitesi hedeflenen düzeylere gelmiyorsa</a:t>
            </a:r>
          </a:p>
          <a:p>
            <a:pPr marL="361950" lvl="1" indent="-182563" defTabSz="1219170">
              <a:lnSpc>
                <a:spcPct val="150000"/>
              </a:lnSpc>
              <a:spcAft>
                <a:spcPct val="0"/>
              </a:spcAft>
              <a:buFont typeface="Arial" panose="020B0604020202020204" pitchFamily="34" charset="0"/>
              <a:buChar char="•"/>
            </a:pPr>
            <a:r>
              <a:rPr lang="tr-TR" sz="2400" dirty="0"/>
              <a:t>Toparlanma-</a:t>
            </a:r>
            <a:r>
              <a:rPr lang="tr-TR" sz="2400" dirty="0" err="1"/>
              <a:t>recovery</a:t>
            </a:r>
            <a:r>
              <a:rPr lang="tr-TR" sz="2400" dirty="0"/>
              <a:t>-testinde  FVIII aktivitesi oldukça düşük çıkıyorsa </a:t>
            </a:r>
            <a:endParaRPr lang="tr-TR" altLang="en-US" sz="2400" dirty="0"/>
          </a:p>
          <a:p>
            <a:endParaRPr lang="tr-TR" dirty="0"/>
          </a:p>
        </p:txBody>
      </p:sp>
      <p:sp>
        <p:nvSpPr>
          <p:cNvPr id="6" name="Unvan 5"/>
          <p:cNvSpPr>
            <a:spLocks noGrp="1"/>
          </p:cNvSpPr>
          <p:nvPr>
            <p:ph type="title"/>
          </p:nvPr>
        </p:nvSpPr>
        <p:spPr/>
        <p:txBody>
          <a:bodyPr/>
          <a:lstStyle/>
          <a:p>
            <a:r>
              <a:rPr lang="tr-TR" dirty="0" smtClean="0"/>
              <a:t>Ne zaman inhibitör gelişiminden şüphe etmeliyiz?</a:t>
            </a:r>
            <a:endParaRPr lang="tr-TR" dirty="0"/>
          </a:p>
        </p:txBody>
      </p:sp>
    </p:spTree>
    <p:extLst>
      <p:ext uri="{BB962C8B-B14F-4D97-AF65-F5344CB8AC3E}">
        <p14:creationId xmlns:p14="http://schemas.microsoft.com/office/powerpoint/2010/main" val="1329492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p:txBody>
          <a:bodyPr>
            <a:normAutofit/>
          </a:bodyPr>
          <a:lstStyle/>
          <a:p>
            <a:pPr marL="342900" indent="-342900">
              <a:buAutoNum type="arabicPeriod"/>
            </a:pPr>
            <a:r>
              <a:rPr lang="en-US" sz="2400" dirty="0" err="1" smtClean="0">
                <a:solidFill>
                  <a:schemeClr val="tx1"/>
                </a:solidFill>
              </a:rPr>
              <a:t>İmmün</a:t>
            </a:r>
            <a:r>
              <a:rPr lang="en-US" sz="2400" dirty="0" smtClean="0">
                <a:solidFill>
                  <a:schemeClr val="tx1"/>
                </a:solidFill>
              </a:rPr>
              <a:t> </a:t>
            </a:r>
            <a:r>
              <a:rPr lang="en-US" sz="2400" dirty="0" err="1">
                <a:solidFill>
                  <a:schemeClr val="tx1"/>
                </a:solidFill>
              </a:rPr>
              <a:t>tolerans</a:t>
            </a:r>
            <a:r>
              <a:rPr lang="en-US" sz="2400" dirty="0">
                <a:solidFill>
                  <a:schemeClr val="tx1"/>
                </a:solidFill>
              </a:rPr>
              <a:t> </a:t>
            </a:r>
            <a:r>
              <a:rPr lang="tr-TR" sz="2400" dirty="0" smtClean="0">
                <a:solidFill>
                  <a:schemeClr val="tx1"/>
                </a:solidFill>
              </a:rPr>
              <a:t>İ</a:t>
            </a:r>
            <a:r>
              <a:rPr lang="en-US" sz="2400" dirty="0" err="1" smtClean="0">
                <a:solidFill>
                  <a:schemeClr val="tx1"/>
                </a:solidFill>
              </a:rPr>
              <a:t>ndüks</a:t>
            </a:r>
            <a:r>
              <a:rPr lang="tr-TR" sz="2400" dirty="0" smtClean="0">
                <a:solidFill>
                  <a:schemeClr val="tx1"/>
                </a:solidFill>
              </a:rPr>
              <a:t>İ</a:t>
            </a:r>
            <a:r>
              <a:rPr lang="en-US" sz="2400" dirty="0" err="1" smtClean="0">
                <a:solidFill>
                  <a:schemeClr val="tx1"/>
                </a:solidFill>
              </a:rPr>
              <a:t>yonu</a:t>
            </a:r>
            <a:r>
              <a:rPr lang="en-US" sz="2400" dirty="0" smtClean="0">
                <a:solidFill>
                  <a:schemeClr val="tx1"/>
                </a:solidFill>
              </a:rPr>
              <a:t> </a:t>
            </a:r>
            <a:r>
              <a:rPr lang="en-US" sz="2400" dirty="0">
                <a:solidFill>
                  <a:schemeClr val="tx1"/>
                </a:solidFill>
              </a:rPr>
              <a:t>(ITI</a:t>
            </a:r>
            <a:r>
              <a:rPr lang="en-US" sz="2400" dirty="0" smtClean="0">
                <a:solidFill>
                  <a:schemeClr val="tx1"/>
                </a:solidFill>
              </a:rPr>
              <a:t>)</a:t>
            </a:r>
            <a:endParaRPr lang="tr-TR" sz="2400" dirty="0" smtClean="0">
              <a:solidFill>
                <a:schemeClr val="tx1"/>
              </a:solidFill>
            </a:endParaRPr>
          </a:p>
          <a:p>
            <a:pPr marL="342900" indent="-342900">
              <a:buAutoNum type="arabicPeriod"/>
            </a:pPr>
            <a:r>
              <a:rPr lang="tr-TR" sz="2400" dirty="0" smtClean="0">
                <a:solidFill>
                  <a:schemeClr val="tx1"/>
                </a:solidFill>
              </a:rPr>
              <a:t>Akut kanama tedavisi</a:t>
            </a:r>
          </a:p>
          <a:p>
            <a:pPr marL="342900" indent="-342900">
              <a:buAutoNum type="arabicPeriod"/>
            </a:pPr>
            <a:r>
              <a:rPr lang="tr-TR" sz="2400" dirty="0">
                <a:solidFill>
                  <a:schemeClr val="tx1"/>
                </a:solidFill>
              </a:rPr>
              <a:t> </a:t>
            </a:r>
            <a:r>
              <a:rPr lang="tr-TR" sz="2400" dirty="0" err="1" smtClean="0">
                <a:solidFill>
                  <a:schemeClr val="tx1"/>
                </a:solidFill>
              </a:rPr>
              <a:t>Profilaksi</a:t>
            </a:r>
            <a:r>
              <a:rPr lang="tr-TR" sz="2400" dirty="0" smtClean="0">
                <a:solidFill>
                  <a:schemeClr val="tx1"/>
                </a:solidFill>
              </a:rPr>
              <a:t> (korunma) tedavisi</a:t>
            </a:r>
            <a:endParaRPr lang="tr-TR" sz="2400" dirty="0">
              <a:solidFill>
                <a:schemeClr val="tx1"/>
              </a:solidFill>
            </a:endParaRPr>
          </a:p>
        </p:txBody>
      </p:sp>
      <p:sp>
        <p:nvSpPr>
          <p:cNvPr id="3" name="Unvan 2"/>
          <p:cNvSpPr>
            <a:spLocks noGrp="1"/>
          </p:cNvSpPr>
          <p:nvPr>
            <p:ph type="title"/>
          </p:nvPr>
        </p:nvSpPr>
        <p:spPr/>
        <p:txBody>
          <a:bodyPr/>
          <a:lstStyle/>
          <a:p>
            <a:r>
              <a:rPr lang="tr-TR" dirty="0" err="1" smtClean="0"/>
              <a:t>İnhibitörlü</a:t>
            </a:r>
            <a:r>
              <a:rPr lang="tr-TR" dirty="0" smtClean="0"/>
              <a:t> Hemofilide Tedav</a:t>
            </a:r>
            <a:r>
              <a:rPr lang="tr-TR" dirty="0"/>
              <a:t>i</a:t>
            </a:r>
            <a:r>
              <a:rPr lang="tr-TR" dirty="0" smtClean="0"/>
              <a:t> </a:t>
            </a:r>
            <a:endParaRPr lang="tr-TR" dirty="0"/>
          </a:p>
        </p:txBody>
      </p:sp>
    </p:spTree>
    <p:extLst>
      <p:ext uri="{BB962C8B-B14F-4D97-AF65-F5344CB8AC3E}">
        <p14:creationId xmlns:p14="http://schemas.microsoft.com/office/powerpoint/2010/main" val="33186715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serhat çelik geriatrik hematoloji (2)</Template>
  <TotalTime>1802</TotalTime>
  <Words>3256</Words>
  <Application>Microsoft Office PowerPoint</Application>
  <PresentationFormat>Geniş ekran</PresentationFormat>
  <Paragraphs>447</Paragraphs>
  <Slides>32</Slides>
  <Notes>13</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32</vt:i4>
      </vt:variant>
    </vt:vector>
  </HeadingPairs>
  <TitlesOfParts>
    <vt:vector size="46" baseType="lpstr">
      <vt:lpstr>Microsoft YaHei</vt:lpstr>
      <vt:lpstr>ＭＳ Ｐゴシック</vt:lpstr>
      <vt:lpstr>Arial</vt:lpstr>
      <vt:lpstr>Arial MT</vt:lpstr>
      <vt:lpstr>Calibri</vt:lpstr>
      <vt:lpstr>DeepSeek-CJK-patch</vt:lpstr>
      <vt:lpstr>Georgia</vt:lpstr>
      <vt:lpstr>Roboto</vt:lpstr>
      <vt:lpstr>StarSymbol</vt:lpstr>
      <vt:lpstr>Times New Roman</vt:lpstr>
      <vt:lpstr>Verdana</vt:lpstr>
      <vt:lpstr>Wingdings</vt:lpstr>
      <vt:lpstr>Wingdings 2</vt:lpstr>
      <vt:lpstr>Kent</vt:lpstr>
      <vt:lpstr>Hemofilide İnhibitör Kavramı ve  Tedavisi</vt:lpstr>
      <vt:lpstr>Sunum Planı</vt:lpstr>
      <vt:lpstr>Giriş, inhibitör nedir? </vt:lpstr>
      <vt:lpstr>PowerPoint Sunusu</vt:lpstr>
      <vt:lpstr>İnhibitör kavramları</vt:lpstr>
      <vt:lpstr>PowerPoint Sunusu</vt:lpstr>
      <vt:lpstr>PowerPoint Sunusu</vt:lpstr>
      <vt:lpstr>Ne zaman inhibitör gelişiminden şüphe etmeliyiz?</vt:lpstr>
      <vt:lpstr>İnhibitörlü Hemofilide Tedavi </vt:lpstr>
      <vt:lpstr>İmmün tolerans indüksiyonu (ITI)</vt:lpstr>
      <vt:lpstr>PowerPoint Sunusu</vt:lpstr>
      <vt:lpstr>PowerPoint Sunusu</vt:lpstr>
      <vt:lpstr>aPCC vs FVIIa </vt:lpstr>
      <vt:lpstr>aPCC vs FVIIa </vt:lpstr>
      <vt:lpstr>PowerPoint Sunusu</vt:lpstr>
      <vt:lpstr>PowerPoint Sunusu</vt:lpstr>
      <vt:lpstr>PowerPoint Sunusu</vt:lpstr>
      <vt:lpstr>FVIIImimetik: Emicizumab</vt:lpstr>
      <vt:lpstr>PowerPoint Sunusu</vt:lpstr>
      <vt:lpstr>Mim8: emicizumab'dan yaklaşık 15 kat daha güçlü olan FVIII mimetik</vt:lpstr>
      <vt:lpstr>Faktör Dışı Replasman Tedavisi: Yeniden Dengeleme Tedavileri</vt:lpstr>
      <vt:lpstr>Hemofili İçin Yeni Tedaviler: Etki Mekanizmaları</vt:lpstr>
      <vt:lpstr>Plazmaferez</vt:lpstr>
      <vt:lpstr>Dirençli kanamalarda yaklaşım</vt:lpstr>
      <vt:lpstr>PowerPoint Sunusu</vt:lpstr>
      <vt:lpstr>Emicizumab Profilaksisi ile Sıfır Kanaması Olan Hastalar</vt:lpstr>
      <vt:lpstr>PowerPoint Sunusu</vt:lpstr>
      <vt:lpstr>PowerPoint Sunusu</vt:lpstr>
      <vt:lpstr>PowerPoint Sunusu</vt:lpstr>
      <vt:lpstr>İnhibitör düzeyine ne sıklıkta, kimlere bakalım ?</vt:lpstr>
      <vt:lpstr>Sonuç</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Lenovo</cp:lastModifiedBy>
  <cp:revision>157</cp:revision>
  <dcterms:created xsi:type="dcterms:W3CDTF">2025-04-13T16:51:08Z</dcterms:created>
  <dcterms:modified xsi:type="dcterms:W3CDTF">2025-04-26T07:20:37Z</dcterms:modified>
</cp:coreProperties>
</file>